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 id="2147483714" r:id="rId2"/>
    <p:sldMasterId id="2147483716" r:id="rId3"/>
    <p:sldMasterId id="2147483692" r:id="rId4"/>
  </p:sldMasterIdLst>
  <p:notesMasterIdLst>
    <p:notesMasterId r:id="rId23"/>
  </p:notesMasterIdLst>
  <p:sldIdLst>
    <p:sldId id="276" r:id="rId5"/>
    <p:sldId id="282" r:id="rId6"/>
    <p:sldId id="293" r:id="rId7"/>
    <p:sldId id="294" r:id="rId8"/>
    <p:sldId id="295" r:id="rId9"/>
    <p:sldId id="297" r:id="rId10"/>
    <p:sldId id="298" r:id="rId11"/>
    <p:sldId id="299" r:id="rId12"/>
    <p:sldId id="300" r:id="rId13"/>
    <p:sldId id="301" r:id="rId14"/>
    <p:sldId id="304" r:id="rId15"/>
    <p:sldId id="302" r:id="rId16"/>
    <p:sldId id="305" r:id="rId17"/>
    <p:sldId id="306" r:id="rId18"/>
    <p:sldId id="307" r:id="rId19"/>
    <p:sldId id="308" r:id="rId20"/>
    <p:sldId id="310" r:id="rId21"/>
    <p:sldId id="31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1835"/>
    <a:srgbClr val="1C2756"/>
    <a:srgbClr val="F900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23"/>
    <p:restoredTop sz="96312" autoAdjust="0"/>
  </p:normalViewPr>
  <p:slideViewPr>
    <p:cSldViewPr snapToGrid="0" snapToObjects="1">
      <p:cViewPr varScale="1">
        <p:scale>
          <a:sx n="158" d="100"/>
          <a:sy n="158" d="100"/>
        </p:scale>
        <p:origin x="232"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64C5B8-B204-854F-B60B-FA3E9CC3E16B}" type="datetimeFigureOut">
              <a:rPr lang="en-US" smtClean="0"/>
              <a:t>12/13/21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496A22-74DC-BA48-92FD-85590CBFFDFB}" type="slidenum">
              <a:rPr lang="en-US" smtClean="0"/>
              <a:t>‹#›</a:t>
            </a:fld>
            <a:endParaRPr lang="en-US"/>
          </a:p>
        </p:txBody>
      </p:sp>
    </p:spTree>
    <p:extLst>
      <p:ext uri="{BB962C8B-B14F-4D97-AF65-F5344CB8AC3E}">
        <p14:creationId xmlns:p14="http://schemas.microsoft.com/office/powerpoint/2010/main" val="202644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496A22-74DC-BA48-92FD-85590CBFFDFB}" type="slidenum">
              <a:rPr lang="en-US" smtClean="0"/>
              <a:t>1</a:t>
            </a:fld>
            <a:endParaRPr lang="en-US"/>
          </a:p>
        </p:txBody>
      </p:sp>
    </p:spTree>
    <p:extLst>
      <p:ext uri="{BB962C8B-B14F-4D97-AF65-F5344CB8AC3E}">
        <p14:creationId xmlns:p14="http://schemas.microsoft.com/office/powerpoint/2010/main" val="19155444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7" name="Picture 16" descr="A picture containing light, fireworks, brush&#10;&#10;Description automatically generated">
            <a:extLst>
              <a:ext uri="{FF2B5EF4-FFF2-40B4-BE49-F238E27FC236}">
                <a16:creationId xmlns:a16="http://schemas.microsoft.com/office/drawing/2014/main" id="{02656A94-5EAF-5D44-B6D8-A7C2A932DCE2}"/>
              </a:ext>
            </a:extLst>
          </p:cNvPr>
          <p:cNvPicPr>
            <a:picLocks noChangeAspect="1"/>
          </p:cNvPicPr>
          <p:nvPr userDrawn="1"/>
        </p:nvPicPr>
        <p:blipFill rotWithShape="1">
          <a:blip r:embed="rId2">
            <a:alphaModFix amt="5000"/>
          </a:blip>
          <a:srcRect l="21986" t="26219" r="32295" b="43860"/>
          <a:stretch/>
        </p:blipFill>
        <p:spPr>
          <a:xfrm>
            <a:off x="-7315200" y="-8360229"/>
            <a:ext cx="26256343" cy="25733829"/>
          </a:xfrm>
          <a:prstGeom prst="rect">
            <a:avLst/>
          </a:prstGeom>
        </p:spPr>
      </p:pic>
      <p:sp>
        <p:nvSpPr>
          <p:cNvPr id="7" name="Title Placeholder 1">
            <a:extLst>
              <a:ext uri="{FF2B5EF4-FFF2-40B4-BE49-F238E27FC236}">
                <a16:creationId xmlns:a16="http://schemas.microsoft.com/office/drawing/2014/main" id="{A0F9F7F3-0EBB-0D47-9069-8ED75C23659A}"/>
              </a:ext>
            </a:extLst>
          </p:cNvPr>
          <p:cNvSpPr>
            <a:spLocks noGrp="1"/>
          </p:cNvSpPr>
          <p:nvPr>
            <p:ph type="title"/>
          </p:nvPr>
        </p:nvSpPr>
        <p:spPr>
          <a:xfrm>
            <a:off x="1778041" y="1541121"/>
            <a:ext cx="8429477" cy="3341612"/>
          </a:xfrm>
          <a:prstGeom prst="rect">
            <a:avLst/>
          </a:prstGeom>
        </p:spPr>
        <p:txBody>
          <a:bodyPr vert="horz" lIns="91440" tIns="45720" rIns="91440" bIns="45720" rtlCol="0" anchor="t">
            <a:noAutofit/>
          </a:bodyPr>
          <a:lstStyle>
            <a:lvl1pPr>
              <a:defRPr sz="7200" b="1"/>
            </a:lvl1pPr>
          </a:lstStyle>
          <a:p>
            <a:r>
              <a:rPr lang="en-GB" dirty="0"/>
              <a:t>CLICK TO EDIT DECK TITLE</a:t>
            </a:r>
            <a:endParaRPr lang="en-US" dirty="0"/>
          </a:p>
        </p:txBody>
      </p:sp>
      <p:pic>
        <p:nvPicPr>
          <p:cNvPr id="8" name="Picture 7" descr="A picture containing drawing, clock&#10;&#10;Description automatically generated">
            <a:extLst>
              <a:ext uri="{FF2B5EF4-FFF2-40B4-BE49-F238E27FC236}">
                <a16:creationId xmlns:a16="http://schemas.microsoft.com/office/drawing/2014/main" id="{B88FDDC5-165E-9F4A-AAA1-F30B11F2C3F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808233" y="5663420"/>
            <a:ext cx="1097499" cy="343903"/>
          </a:xfrm>
          <a:prstGeom prst="rect">
            <a:avLst/>
          </a:prstGeom>
        </p:spPr>
      </p:pic>
      <p:cxnSp>
        <p:nvCxnSpPr>
          <p:cNvPr id="5" name="Straight Connector 4">
            <a:extLst>
              <a:ext uri="{FF2B5EF4-FFF2-40B4-BE49-F238E27FC236}">
                <a16:creationId xmlns:a16="http://schemas.microsoft.com/office/drawing/2014/main" id="{D4D6CC91-769C-814B-BA0B-91DEF9D21259}"/>
              </a:ext>
            </a:extLst>
          </p:cNvPr>
          <p:cNvCxnSpPr>
            <a:cxnSpLocks/>
          </p:cNvCxnSpPr>
          <p:nvPr userDrawn="1"/>
        </p:nvCxnSpPr>
        <p:spPr>
          <a:xfrm>
            <a:off x="1870082" y="5632940"/>
            <a:ext cx="35248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57946248-3BCD-3043-91EF-CCE05F2AFA43}"/>
              </a:ext>
            </a:extLst>
          </p:cNvPr>
          <p:cNvSpPr>
            <a:spLocks noGrp="1"/>
          </p:cNvSpPr>
          <p:nvPr>
            <p:ph type="body" sz="quarter" idx="10" hasCustomPrompt="1"/>
          </p:nvPr>
        </p:nvSpPr>
        <p:spPr>
          <a:xfrm>
            <a:off x="1778041" y="6007100"/>
            <a:ext cx="3413125" cy="261938"/>
          </a:xfrm>
          <a:prstGeom prst="rect">
            <a:avLst/>
          </a:prstGeom>
        </p:spPr>
        <p:txBody>
          <a:bodyPr/>
          <a:lstStyle>
            <a:lvl1pPr marL="0" indent="0" algn="l">
              <a:buNone/>
              <a:defRPr sz="1100">
                <a:latin typeface="Arial" panose="020B0604020202020204" pitchFamily="34" charset="0"/>
                <a:cs typeface="Arial" panose="020B0604020202020204" pitchFamily="34" charset="0"/>
              </a:defRPr>
            </a:lvl1pPr>
            <a:lvl2pPr algn="l">
              <a:defRPr/>
            </a:lvl2pPr>
            <a:lvl3pPr algn="l">
              <a:defRPr/>
            </a:lvl3pPr>
            <a:lvl4pPr algn="l">
              <a:defRPr/>
            </a:lvl4pPr>
            <a:lvl5pPr algn="l">
              <a:defRPr/>
            </a:lvl5pPr>
          </a:lstStyle>
          <a:p>
            <a:pPr lvl="0"/>
            <a:r>
              <a:rPr lang="en-GB" dirty="0"/>
              <a:t>Insert Date, confidentiality, maker,….</a:t>
            </a:r>
          </a:p>
        </p:txBody>
      </p:sp>
    </p:spTree>
    <p:extLst>
      <p:ext uri="{BB962C8B-B14F-4D97-AF65-F5344CB8AC3E}">
        <p14:creationId xmlns:p14="http://schemas.microsoft.com/office/powerpoint/2010/main" val="1292349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e (left)">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defRPr sz="3000" b="1" i="0" spc="0" baseline="0">
                <a:latin typeface="Arial" panose="020B0604020202020204" pitchFamily="34" charset="0"/>
                <a:cs typeface="Arial" panose="020B0604020202020204" pitchFamily="34" charset="0"/>
              </a:defRPr>
            </a:lvl1pPr>
          </a:lstStyle>
          <a:p>
            <a:r>
              <a:rPr lang="en-US" dirty="0"/>
              <a:t>Your title here</a:t>
            </a:r>
          </a:p>
        </p:txBody>
      </p:sp>
      <p:sp>
        <p:nvSpPr>
          <p:cNvPr id="6" name="Text Placeholder 21">
            <a:extLst>
              <a:ext uri="{FF2B5EF4-FFF2-40B4-BE49-F238E27FC236}">
                <a16:creationId xmlns:a16="http://schemas.microsoft.com/office/drawing/2014/main" id="{299F4FD4-DFEB-4146-8B63-8D96B325B765}"/>
              </a:ext>
            </a:extLst>
          </p:cNvPr>
          <p:cNvSpPr>
            <a:spLocks noGrp="1"/>
          </p:cNvSpPr>
          <p:nvPr>
            <p:ph type="body" sz="quarter" idx="10" hasCustomPrompt="1"/>
          </p:nvPr>
        </p:nvSpPr>
        <p:spPr>
          <a:xfrm>
            <a:off x="767442" y="1519020"/>
            <a:ext cx="10646364"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Tree>
    <p:extLst>
      <p:ext uri="{BB962C8B-B14F-4D97-AF65-F5344CB8AC3E}">
        <p14:creationId xmlns:p14="http://schemas.microsoft.com/office/powerpoint/2010/main" val="857662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2 columns">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lgn="l">
              <a:defRPr sz="3000" b="1" i="0" spc="0" baseline="0"/>
            </a:lvl1pPr>
          </a:lstStyle>
          <a:p>
            <a:r>
              <a:rPr lang="en-US" dirty="0"/>
              <a:t>Your title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algn="l"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
        <p:nvSpPr>
          <p:cNvPr id="8" name="Text Placeholder 21">
            <a:extLst>
              <a:ext uri="{FF2B5EF4-FFF2-40B4-BE49-F238E27FC236}">
                <a16:creationId xmlns:a16="http://schemas.microsoft.com/office/drawing/2014/main" id="{723F9C79-DEA8-9449-8D73-857C64DAD8DD}"/>
              </a:ext>
            </a:extLst>
          </p:cNvPr>
          <p:cNvSpPr>
            <a:spLocks noGrp="1"/>
          </p:cNvSpPr>
          <p:nvPr>
            <p:ph type="body" sz="quarter" idx="10" hasCustomPrompt="1"/>
          </p:nvPr>
        </p:nvSpPr>
        <p:spPr>
          <a:xfrm>
            <a:off x="767442" y="1519020"/>
            <a:ext cx="5127749"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1" name="Text Placeholder 21">
            <a:extLst>
              <a:ext uri="{FF2B5EF4-FFF2-40B4-BE49-F238E27FC236}">
                <a16:creationId xmlns:a16="http://schemas.microsoft.com/office/drawing/2014/main" id="{79E31644-439A-434F-8F96-C31DE6292F25}"/>
              </a:ext>
            </a:extLst>
          </p:cNvPr>
          <p:cNvSpPr>
            <a:spLocks noGrp="1"/>
          </p:cNvSpPr>
          <p:nvPr>
            <p:ph type="body" sz="quarter" idx="17" hasCustomPrompt="1"/>
          </p:nvPr>
        </p:nvSpPr>
        <p:spPr>
          <a:xfrm>
            <a:off x="6296811" y="1519020"/>
            <a:ext cx="5127749"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21244615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3 columns">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lgn="l">
              <a:defRPr sz="3000" b="1" i="0" spc="0" baseline="0"/>
            </a:lvl1pPr>
          </a:lstStyle>
          <a:p>
            <a:r>
              <a:rPr lang="en-US" dirty="0"/>
              <a:t>Your title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algn="l"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
        <p:nvSpPr>
          <p:cNvPr id="8" name="Text Placeholder 21">
            <a:extLst>
              <a:ext uri="{FF2B5EF4-FFF2-40B4-BE49-F238E27FC236}">
                <a16:creationId xmlns:a16="http://schemas.microsoft.com/office/drawing/2014/main" id="{07EDD121-60EE-F848-B52F-DDD22A2C2432}"/>
              </a:ext>
            </a:extLst>
          </p:cNvPr>
          <p:cNvSpPr>
            <a:spLocks noGrp="1"/>
          </p:cNvSpPr>
          <p:nvPr>
            <p:ph type="body" sz="quarter" idx="10" hasCustomPrompt="1"/>
          </p:nvPr>
        </p:nvSpPr>
        <p:spPr>
          <a:xfrm>
            <a:off x="767442" y="1519020"/>
            <a:ext cx="3352737"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9" name="Text Placeholder 21">
            <a:extLst>
              <a:ext uri="{FF2B5EF4-FFF2-40B4-BE49-F238E27FC236}">
                <a16:creationId xmlns:a16="http://schemas.microsoft.com/office/drawing/2014/main" id="{EB98A710-982A-6743-A6E1-AEF044A73700}"/>
              </a:ext>
            </a:extLst>
          </p:cNvPr>
          <p:cNvSpPr>
            <a:spLocks noGrp="1"/>
          </p:cNvSpPr>
          <p:nvPr>
            <p:ph type="body" sz="quarter" idx="17" hasCustomPrompt="1"/>
          </p:nvPr>
        </p:nvSpPr>
        <p:spPr>
          <a:xfrm>
            <a:off x="4425042" y="1519020"/>
            <a:ext cx="3352737"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0" name="Text Placeholder 21">
            <a:extLst>
              <a:ext uri="{FF2B5EF4-FFF2-40B4-BE49-F238E27FC236}">
                <a16:creationId xmlns:a16="http://schemas.microsoft.com/office/drawing/2014/main" id="{42B5DEDF-E364-9D44-BB3C-4C44BF9AAA8D}"/>
              </a:ext>
            </a:extLst>
          </p:cNvPr>
          <p:cNvSpPr>
            <a:spLocks noGrp="1"/>
          </p:cNvSpPr>
          <p:nvPr>
            <p:ph type="body" sz="quarter" idx="18" hasCustomPrompt="1"/>
          </p:nvPr>
        </p:nvSpPr>
        <p:spPr>
          <a:xfrm>
            <a:off x="8082642" y="1519020"/>
            <a:ext cx="3352737"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9056012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4 columns">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lgn="l">
              <a:defRPr sz="3000" b="1" i="0" spc="0" baseline="0"/>
            </a:lvl1pPr>
          </a:lstStyle>
          <a:p>
            <a:r>
              <a:rPr lang="en-US" dirty="0"/>
              <a:t>Your title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algn="l"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
        <p:nvSpPr>
          <p:cNvPr id="8" name="Text Placeholder 21">
            <a:extLst>
              <a:ext uri="{FF2B5EF4-FFF2-40B4-BE49-F238E27FC236}">
                <a16:creationId xmlns:a16="http://schemas.microsoft.com/office/drawing/2014/main" id="{820AC502-7331-FD41-900E-2CC024ED8B6E}"/>
              </a:ext>
            </a:extLst>
          </p:cNvPr>
          <p:cNvSpPr>
            <a:spLocks noGrp="1"/>
          </p:cNvSpPr>
          <p:nvPr>
            <p:ph type="body" sz="quarter" idx="10" hasCustomPrompt="1"/>
          </p:nvPr>
        </p:nvSpPr>
        <p:spPr>
          <a:xfrm>
            <a:off x="767443"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0" name="Text Placeholder 21">
            <a:extLst>
              <a:ext uri="{FF2B5EF4-FFF2-40B4-BE49-F238E27FC236}">
                <a16:creationId xmlns:a16="http://schemas.microsoft.com/office/drawing/2014/main" id="{27258F0B-E87B-CE4D-AC37-B3D94BA83DB2}"/>
              </a:ext>
            </a:extLst>
          </p:cNvPr>
          <p:cNvSpPr>
            <a:spLocks noGrp="1"/>
          </p:cNvSpPr>
          <p:nvPr>
            <p:ph type="body" sz="quarter" idx="17" hasCustomPrompt="1"/>
          </p:nvPr>
        </p:nvSpPr>
        <p:spPr>
          <a:xfrm>
            <a:off x="3510644"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1" name="Text Placeholder 21">
            <a:extLst>
              <a:ext uri="{FF2B5EF4-FFF2-40B4-BE49-F238E27FC236}">
                <a16:creationId xmlns:a16="http://schemas.microsoft.com/office/drawing/2014/main" id="{A89918AC-4DEF-BF48-B930-5034E1054F44}"/>
              </a:ext>
            </a:extLst>
          </p:cNvPr>
          <p:cNvSpPr>
            <a:spLocks noGrp="1"/>
          </p:cNvSpPr>
          <p:nvPr>
            <p:ph type="body" sz="quarter" idx="18" hasCustomPrompt="1"/>
          </p:nvPr>
        </p:nvSpPr>
        <p:spPr>
          <a:xfrm>
            <a:off x="6253845"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2" name="Text Placeholder 21">
            <a:extLst>
              <a:ext uri="{FF2B5EF4-FFF2-40B4-BE49-F238E27FC236}">
                <a16:creationId xmlns:a16="http://schemas.microsoft.com/office/drawing/2014/main" id="{19FBAE17-CE05-B24A-8E87-6446FBE61CDC}"/>
              </a:ext>
            </a:extLst>
          </p:cNvPr>
          <p:cNvSpPr>
            <a:spLocks noGrp="1"/>
          </p:cNvSpPr>
          <p:nvPr>
            <p:ph type="body" sz="quarter" idx="19" hasCustomPrompt="1"/>
          </p:nvPr>
        </p:nvSpPr>
        <p:spPr>
          <a:xfrm>
            <a:off x="8975527"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16765654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 pictures (4 column)">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lgn="l">
              <a:defRPr sz="3000" b="1" i="0" spc="0" baseline="0"/>
            </a:lvl1pPr>
          </a:lstStyle>
          <a:p>
            <a:r>
              <a:rPr lang="en-US" dirty="0"/>
              <a:t>Your title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algn="l"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
        <p:nvSpPr>
          <p:cNvPr id="8" name="Picture Placeholder 8">
            <a:extLst>
              <a:ext uri="{FF2B5EF4-FFF2-40B4-BE49-F238E27FC236}">
                <a16:creationId xmlns:a16="http://schemas.microsoft.com/office/drawing/2014/main" id="{68C4AA3A-E98C-6445-B24F-0229E652A7E3}"/>
              </a:ext>
            </a:extLst>
          </p:cNvPr>
          <p:cNvSpPr>
            <a:spLocks noGrp="1"/>
          </p:cNvSpPr>
          <p:nvPr>
            <p:ph type="pic" sz="quarter" idx="15"/>
          </p:nvPr>
        </p:nvSpPr>
        <p:spPr>
          <a:xfrm>
            <a:off x="785732" y="1519020"/>
            <a:ext cx="2479983" cy="4751152"/>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0" name="Picture Placeholder 8">
            <a:extLst>
              <a:ext uri="{FF2B5EF4-FFF2-40B4-BE49-F238E27FC236}">
                <a16:creationId xmlns:a16="http://schemas.microsoft.com/office/drawing/2014/main" id="{E07F84EA-A33D-2D4E-87FB-2338FE5841A5}"/>
              </a:ext>
            </a:extLst>
          </p:cNvPr>
          <p:cNvSpPr>
            <a:spLocks noGrp="1"/>
          </p:cNvSpPr>
          <p:nvPr>
            <p:ph type="pic" sz="quarter" idx="20"/>
          </p:nvPr>
        </p:nvSpPr>
        <p:spPr>
          <a:xfrm>
            <a:off x="6255804" y="1519020"/>
            <a:ext cx="2479983" cy="4751152"/>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9" name="Text Placeholder 21">
            <a:extLst>
              <a:ext uri="{FF2B5EF4-FFF2-40B4-BE49-F238E27FC236}">
                <a16:creationId xmlns:a16="http://schemas.microsoft.com/office/drawing/2014/main" id="{99F43387-D017-184A-9536-075903BE1A80}"/>
              </a:ext>
            </a:extLst>
          </p:cNvPr>
          <p:cNvSpPr>
            <a:spLocks noGrp="1"/>
          </p:cNvSpPr>
          <p:nvPr>
            <p:ph type="body" sz="quarter" idx="17" hasCustomPrompt="1"/>
          </p:nvPr>
        </p:nvSpPr>
        <p:spPr>
          <a:xfrm>
            <a:off x="3510644"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1" name="Text Placeholder 21">
            <a:extLst>
              <a:ext uri="{FF2B5EF4-FFF2-40B4-BE49-F238E27FC236}">
                <a16:creationId xmlns:a16="http://schemas.microsoft.com/office/drawing/2014/main" id="{DC7CADE6-AE69-A848-958E-F89311E99ADA}"/>
              </a:ext>
            </a:extLst>
          </p:cNvPr>
          <p:cNvSpPr>
            <a:spLocks noGrp="1"/>
          </p:cNvSpPr>
          <p:nvPr>
            <p:ph type="body" sz="quarter" idx="19" hasCustomPrompt="1"/>
          </p:nvPr>
        </p:nvSpPr>
        <p:spPr>
          <a:xfrm>
            <a:off x="8975527"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3412197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Slide">
    <p:spTree>
      <p:nvGrpSpPr>
        <p:cNvPr id="1" name=""/>
        <p:cNvGrpSpPr/>
        <p:nvPr/>
      </p:nvGrpSpPr>
      <p:grpSpPr>
        <a:xfrm>
          <a:off x="0" y="0"/>
          <a:ext cx="0" cy="0"/>
          <a:chOff x="0" y="0"/>
          <a:chExt cx="0" cy="0"/>
        </a:xfrm>
      </p:grpSpPr>
      <p:pic>
        <p:nvPicPr>
          <p:cNvPr id="10" name="Picture 9" descr="A picture containing light, fireworks, brush&#10;&#10;Description automatically generated">
            <a:extLst>
              <a:ext uri="{FF2B5EF4-FFF2-40B4-BE49-F238E27FC236}">
                <a16:creationId xmlns:a16="http://schemas.microsoft.com/office/drawing/2014/main" id="{C862BC65-E345-9B40-9D61-384F97F675C7}"/>
              </a:ext>
            </a:extLst>
          </p:cNvPr>
          <p:cNvPicPr>
            <a:picLocks noChangeAspect="1"/>
          </p:cNvPicPr>
          <p:nvPr userDrawn="1"/>
        </p:nvPicPr>
        <p:blipFill rotWithShape="1">
          <a:blip r:embed="rId2">
            <a:alphaModFix amt="5000"/>
          </a:blip>
          <a:srcRect l="21986" t="26219" r="32295" b="43860"/>
          <a:stretch/>
        </p:blipFill>
        <p:spPr>
          <a:xfrm>
            <a:off x="-7140238" y="-7668854"/>
            <a:ext cx="26256343" cy="25733829"/>
          </a:xfrm>
          <a:prstGeom prst="rect">
            <a:avLst/>
          </a:prstGeom>
        </p:spPr>
      </p:pic>
      <p:sp>
        <p:nvSpPr>
          <p:cNvPr id="8" name="Rectangle 7">
            <a:extLst>
              <a:ext uri="{FF2B5EF4-FFF2-40B4-BE49-F238E27FC236}">
                <a16:creationId xmlns:a16="http://schemas.microsoft.com/office/drawing/2014/main" id="{DA92D165-D370-BB42-9B9D-EB4EF5E7446E}"/>
              </a:ext>
            </a:extLst>
          </p:cNvPr>
          <p:cNvSpPr/>
          <p:nvPr userDrawn="1"/>
        </p:nvSpPr>
        <p:spPr>
          <a:xfrm>
            <a:off x="5987934" y="6834916"/>
            <a:ext cx="216131"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3E2319F-629A-464B-8A39-9D5BABDF7AA3}"/>
              </a:ext>
            </a:extLst>
          </p:cNvPr>
          <p:cNvSpPr txBox="1"/>
          <p:nvPr userDrawn="1"/>
        </p:nvSpPr>
        <p:spPr>
          <a:xfrm>
            <a:off x="5909890" y="6578347"/>
            <a:ext cx="372218" cy="276999"/>
          </a:xfrm>
          <a:prstGeom prst="rect">
            <a:avLst/>
          </a:prstGeom>
          <a:noFill/>
        </p:spPr>
        <p:txBody>
          <a:bodyPr wrap="none" rtlCol="0">
            <a:spAutoFit/>
          </a:bodyPr>
          <a:lstStyle/>
          <a:p>
            <a:pPr algn="ctr"/>
            <a:fld id="{5A715102-8F6E-B14E-B9D5-A975B4ADB1F7}" type="slidenum">
              <a:rPr lang="en-US" sz="1200" b="1" smtClean="0">
                <a:solidFill>
                  <a:schemeClr val="accent4"/>
                </a:solidFill>
                <a:latin typeface="Arial" panose="020B0604020202020204" pitchFamily="34" charset="0"/>
                <a:cs typeface="Arial" panose="020B0604020202020204" pitchFamily="34" charset="0"/>
              </a:rPr>
              <a:pPr algn="ctr"/>
              <a:t>‹#›</a:t>
            </a:fld>
            <a:endParaRPr lang="en-US" sz="1200" b="1" dirty="0">
              <a:solidFill>
                <a:schemeClr val="accent4"/>
              </a:solidFill>
              <a:latin typeface="Arial" panose="020B0604020202020204" pitchFamily="34" charset="0"/>
              <a:cs typeface="Arial" panose="020B0604020202020204" pitchFamily="34" charset="0"/>
            </a:endParaRPr>
          </a:p>
        </p:txBody>
      </p:sp>
      <p:sp>
        <p:nvSpPr>
          <p:cNvPr id="5" name="Title Placeholder 1">
            <a:extLst>
              <a:ext uri="{FF2B5EF4-FFF2-40B4-BE49-F238E27FC236}">
                <a16:creationId xmlns:a16="http://schemas.microsoft.com/office/drawing/2014/main" id="{945C3223-212B-1D48-9A58-568C0202207F}"/>
              </a:ext>
            </a:extLst>
          </p:cNvPr>
          <p:cNvSpPr>
            <a:spLocks noGrp="1"/>
          </p:cNvSpPr>
          <p:nvPr>
            <p:ph type="title" hasCustomPrompt="1"/>
          </p:nvPr>
        </p:nvSpPr>
        <p:spPr>
          <a:xfrm>
            <a:off x="1779932" y="1186169"/>
            <a:ext cx="5399344" cy="3404138"/>
          </a:xfrm>
          <a:prstGeom prst="rect">
            <a:avLst/>
          </a:prstGeom>
        </p:spPr>
        <p:txBody>
          <a:bodyPr vert="horz" lIns="91440" tIns="45720" rIns="91440" bIns="45720" rtlCol="0" anchor="t">
            <a:noAutofit/>
          </a:bodyPr>
          <a:lstStyle>
            <a:lvl1pPr algn="l">
              <a:defRPr sz="4000" b="1">
                <a:latin typeface="Arial" panose="020B0604020202020204" pitchFamily="34" charset="0"/>
                <a:cs typeface="Arial" panose="020B0604020202020204" pitchFamily="34" charset="0"/>
              </a:defRPr>
            </a:lvl1pPr>
          </a:lstStyle>
          <a:p>
            <a:r>
              <a:rPr lang="en-GB" dirty="0"/>
              <a:t>Click to Edit Deck Chapter</a:t>
            </a:r>
            <a:endParaRPr lang="en-US" dirty="0"/>
          </a:p>
        </p:txBody>
      </p:sp>
      <p:pic>
        <p:nvPicPr>
          <p:cNvPr id="11" name="Picture 10" descr="A picture containing drawing, clock&#10;&#10;Description automatically generated">
            <a:extLst>
              <a:ext uri="{FF2B5EF4-FFF2-40B4-BE49-F238E27FC236}">
                <a16:creationId xmlns:a16="http://schemas.microsoft.com/office/drawing/2014/main" id="{33DF0AB7-2A66-B840-8771-E43AC057517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808233" y="5663420"/>
            <a:ext cx="1097499" cy="343903"/>
          </a:xfrm>
          <a:prstGeom prst="rect">
            <a:avLst/>
          </a:prstGeom>
        </p:spPr>
      </p:pic>
      <p:cxnSp>
        <p:nvCxnSpPr>
          <p:cNvPr id="12" name="Straight Connector 11">
            <a:extLst>
              <a:ext uri="{FF2B5EF4-FFF2-40B4-BE49-F238E27FC236}">
                <a16:creationId xmlns:a16="http://schemas.microsoft.com/office/drawing/2014/main" id="{67D039CA-210B-BA4A-884F-5206D3A23B8A}"/>
              </a:ext>
            </a:extLst>
          </p:cNvPr>
          <p:cNvCxnSpPr>
            <a:cxnSpLocks/>
          </p:cNvCxnSpPr>
          <p:nvPr userDrawn="1"/>
        </p:nvCxnSpPr>
        <p:spPr>
          <a:xfrm>
            <a:off x="1870082" y="5632940"/>
            <a:ext cx="35248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93D638F2-5FD0-7D4A-8E25-09127F282266}"/>
              </a:ext>
            </a:extLst>
          </p:cNvPr>
          <p:cNvSpPr>
            <a:spLocks noGrp="1"/>
          </p:cNvSpPr>
          <p:nvPr>
            <p:ph type="body" sz="quarter" idx="10" hasCustomPrompt="1"/>
          </p:nvPr>
        </p:nvSpPr>
        <p:spPr>
          <a:xfrm>
            <a:off x="1778041" y="6007100"/>
            <a:ext cx="3413125" cy="261938"/>
          </a:xfrm>
          <a:prstGeom prst="rect">
            <a:avLst/>
          </a:prstGeom>
        </p:spPr>
        <p:txBody>
          <a:bodyPr/>
          <a:lstStyle>
            <a:lvl1pPr marL="0" indent="0" algn="l">
              <a:buNone/>
              <a:defRPr sz="1100">
                <a:latin typeface="Arial" panose="020B0604020202020204" pitchFamily="34" charset="0"/>
                <a:cs typeface="Arial" panose="020B0604020202020204" pitchFamily="34" charset="0"/>
              </a:defRPr>
            </a:lvl1pPr>
            <a:lvl2pPr algn="l">
              <a:defRPr/>
            </a:lvl2pPr>
            <a:lvl3pPr algn="l">
              <a:defRPr/>
            </a:lvl3pPr>
            <a:lvl4pPr algn="l">
              <a:defRPr/>
            </a:lvl4pPr>
            <a:lvl5pPr algn="l">
              <a:defRPr/>
            </a:lvl5pPr>
          </a:lstStyle>
          <a:p>
            <a:pPr lvl="0"/>
            <a:r>
              <a:rPr lang="en-GB" dirty="0"/>
              <a:t>Insert Date, confidentiality, maker,….</a:t>
            </a:r>
          </a:p>
        </p:txBody>
      </p:sp>
      <p:sp>
        <p:nvSpPr>
          <p:cNvPr id="15" name="Subtitle 2">
            <a:extLst>
              <a:ext uri="{FF2B5EF4-FFF2-40B4-BE49-F238E27FC236}">
                <a16:creationId xmlns:a16="http://schemas.microsoft.com/office/drawing/2014/main" id="{B686BE30-29C1-8646-8C33-6BC581888548}"/>
              </a:ext>
            </a:extLst>
          </p:cNvPr>
          <p:cNvSpPr txBox="1">
            <a:spLocks/>
          </p:cNvSpPr>
          <p:nvPr userDrawn="1"/>
        </p:nvSpPr>
        <p:spPr>
          <a:xfrm>
            <a:off x="7527041" y="2793973"/>
            <a:ext cx="3254828" cy="3004451"/>
          </a:xfrm>
          <a:prstGeom prst="rect">
            <a:avLst/>
          </a:prstGeom>
        </p:spPr>
        <p:txBody>
          <a:bodyPr>
            <a:normAutofit/>
          </a:bodyPr>
          <a:lstStyle>
            <a:lvl1pPr marL="457200" marR="0" indent="-457200" algn="l" defTabSz="914318" rtl="0" eaLnBrk="1" fontAlgn="auto" latinLnBrk="0" hangingPunct="1">
              <a:lnSpc>
                <a:spcPct val="150000"/>
              </a:lnSpc>
              <a:spcBef>
                <a:spcPts val="0"/>
              </a:spcBef>
              <a:spcAft>
                <a:spcPts val="0"/>
              </a:spcAft>
              <a:buClrTx/>
              <a:buSzTx/>
              <a:buFont typeface="Arial" panose="020B0604020202020204" pitchFamily="34" charset="0"/>
              <a:buChar char="•"/>
              <a:tabLst/>
              <a:defRPr sz="2000" b="0" i="0" kern="1200" baseline="0">
                <a:solidFill>
                  <a:schemeClr val="tx1"/>
                </a:solidFill>
                <a:effectLst/>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ts val="2400"/>
              </a:lnSpc>
              <a:buFont typeface="Arial" panose="020B0604020202020204" pitchFamily="34" charset="0"/>
              <a:buChar char="•"/>
              <a:defRPr/>
            </a:pPr>
            <a:r>
              <a:rPr lang="en-GB" dirty="0"/>
              <a:t>Chapter subtitle goes here</a:t>
            </a:r>
          </a:p>
          <a:p>
            <a:pPr marL="457200" indent="-457200">
              <a:lnSpc>
                <a:spcPts val="2400"/>
              </a:lnSpc>
              <a:buFont typeface="Arial" panose="020B0604020202020204" pitchFamily="34" charset="0"/>
              <a:buChar char="•"/>
              <a:defRPr/>
            </a:pPr>
            <a:r>
              <a:rPr lang="en-GB" dirty="0"/>
              <a:t>Chapter subtitle goes here</a:t>
            </a:r>
          </a:p>
          <a:p>
            <a:pPr marL="457200" indent="-457200">
              <a:lnSpc>
                <a:spcPts val="2400"/>
              </a:lnSpc>
              <a:buFont typeface="Arial" panose="020B0604020202020204" pitchFamily="34" charset="0"/>
              <a:buChar char="•"/>
              <a:defRPr/>
            </a:pPr>
            <a:r>
              <a:rPr lang="en-GB" dirty="0"/>
              <a:t>Chapter subtitle goes here</a:t>
            </a:r>
          </a:p>
          <a:p>
            <a:pPr marL="457200" indent="-457200">
              <a:lnSpc>
                <a:spcPts val="2400"/>
              </a:lnSpc>
              <a:buFont typeface="Arial" panose="020B0604020202020204" pitchFamily="34" charset="0"/>
              <a:buChar char="•"/>
              <a:defRPr/>
            </a:pPr>
            <a:r>
              <a:rPr lang="en-GB" dirty="0"/>
              <a:t>Chapter subtitle goes here</a:t>
            </a:r>
          </a:p>
          <a:p>
            <a:pPr marL="457200" indent="-457200">
              <a:lnSpc>
                <a:spcPts val="2400"/>
              </a:lnSpc>
              <a:buFont typeface="Arial" panose="020B0604020202020204" pitchFamily="34" charset="0"/>
              <a:buChar char="•"/>
              <a:defRPr/>
            </a:pPr>
            <a:endParaRPr lang="en-GB" dirty="0"/>
          </a:p>
        </p:txBody>
      </p:sp>
    </p:spTree>
    <p:extLst>
      <p:ext uri="{BB962C8B-B14F-4D97-AF65-F5344CB8AC3E}">
        <p14:creationId xmlns:p14="http://schemas.microsoft.com/office/powerpoint/2010/main" val="1253565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ank you page">
    <p:spTree>
      <p:nvGrpSpPr>
        <p:cNvPr id="1" name=""/>
        <p:cNvGrpSpPr/>
        <p:nvPr/>
      </p:nvGrpSpPr>
      <p:grpSpPr>
        <a:xfrm>
          <a:off x="0" y="0"/>
          <a:ext cx="0" cy="0"/>
          <a:chOff x="0" y="0"/>
          <a:chExt cx="0" cy="0"/>
        </a:xfrm>
      </p:grpSpPr>
      <p:pic>
        <p:nvPicPr>
          <p:cNvPr id="10" name="Picture 9" descr="A picture containing light, fireworks, brush&#10;&#10;Description automatically generated">
            <a:extLst>
              <a:ext uri="{FF2B5EF4-FFF2-40B4-BE49-F238E27FC236}">
                <a16:creationId xmlns:a16="http://schemas.microsoft.com/office/drawing/2014/main" id="{C862BC65-E345-9B40-9D61-384F97F675C7}"/>
              </a:ext>
            </a:extLst>
          </p:cNvPr>
          <p:cNvPicPr>
            <a:picLocks noChangeAspect="1"/>
          </p:cNvPicPr>
          <p:nvPr userDrawn="1"/>
        </p:nvPicPr>
        <p:blipFill rotWithShape="1">
          <a:blip r:embed="rId2">
            <a:alphaModFix amt="5000"/>
          </a:blip>
          <a:srcRect l="21986" t="26219" r="32295" b="43860"/>
          <a:stretch/>
        </p:blipFill>
        <p:spPr>
          <a:xfrm>
            <a:off x="-7140238" y="-7668854"/>
            <a:ext cx="26256343" cy="25733829"/>
          </a:xfrm>
          <a:prstGeom prst="rect">
            <a:avLst/>
          </a:prstGeom>
        </p:spPr>
      </p:pic>
      <p:sp>
        <p:nvSpPr>
          <p:cNvPr id="14" name="Title Placeholder 1">
            <a:extLst>
              <a:ext uri="{FF2B5EF4-FFF2-40B4-BE49-F238E27FC236}">
                <a16:creationId xmlns:a16="http://schemas.microsoft.com/office/drawing/2014/main" id="{FB11F8A7-445E-BB44-A056-9834CF7E9618}"/>
              </a:ext>
            </a:extLst>
          </p:cNvPr>
          <p:cNvSpPr txBox="1">
            <a:spLocks/>
          </p:cNvSpPr>
          <p:nvPr userDrawn="1"/>
        </p:nvSpPr>
        <p:spPr>
          <a:xfrm>
            <a:off x="-110248" y="2746072"/>
            <a:ext cx="6627537" cy="119724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7000" b="1" kern="1200">
                <a:solidFill>
                  <a:schemeClr val="tx1"/>
                </a:solidFill>
                <a:latin typeface="Arial" panose="020B0604020202020204" pitchFamily="34" charset="0"/>
                <a:ea typeface="+mj-ea"/>
                <a:cs typeface="Arial" panose="020B0604020202020204" pitchFamily="34" charset="0"/>
              </a:defRPr>
            </a:lvl1pPr>
          </a:lstStyle>
          <a:p>
            <a:r>
              <a:rPr lang="en-GB" dirty="0"/>
              <a:t>Thank you</a:t>
            </a:r>
            <a:endParaRPr lang="en-US" dirty="0"/>
          </a:p>
        </p:txBody>
      </p:sp>
      <p:pic>
        <p:nvPicPr>
          <p:cNvPr id="7" name="Picture 6" descr="A picture containing light, fireworks, brush&#10;&#10;Description automatically generated">
            <a:extLst>
              <a:ext uri="{FF2B5EF4-FFF2-40B4-BE49-F238E27FC236}">
                <a16:creationId xmlns:a16="http://schemas.microsoft.com/office/drawing/2014/main" id="{C5D78621-B118-4BB2-B34F-A9E3F664A840}"/>
              </a:ext>
            </a:extLst>
          </p:cNvPr>
          <p:cNvPicPr>
            <a:picLocks noChangeAspect="1"/>
          </p:cNvPicPr>
          <p:nvPr userDrawn="1"/>
        </p:nvPicPr>
        <p:blipFill rotWithShape="1">
          <a:blip r:embed="rId2">
            <a:alphaModFix amt="5000"/>
          </a:blip>
          <a:srcRect l="21986" t="26219" r="32295" b="43860"/>
          <a:stretch/>
        </p:blipFill>
        <p:spPr>
          <a:xfrm>
            <a:off x="-7315200" y="-8360229"/>
            <a:ext cx="26256343" cy="25733829"/>
          </a:xfrm>
          <a:prstGeom prst="rect">
            <a:avLst/>
          </a:prstGeom>
        </p:spPr>
      </p:pic>
      <p:pic>
        <p:nvPicPr>
          <p:cNvPr id="8" name="Picture 7" descr="A picture containing drawing, clock&#10;&#10;Description automatically generated">
            <a:extLst>
              <a:ext uri="{FF2B5EF4-FFF2-40B4-BE49-F238E27FC236}">
                <a16:creationId xmlns:a16="http://schemas.microsoft.com/office/drawing/2014/main" id="{181E5B5E-8879-444D-A381-9A064D4D2DF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808233" y="5663420"/>
            <a:ext cx="1097499" cy="343903"/>
          </a:xfrm>
          <a:prstGeom prst="rect">
            <a:avLst/>
          </a:prstGeom>
        </p:spPr>
      </p:pic>
      <p:cxnSp>
        <p:nvCxnSpPr>
          <p:cNvPr id="9" name="Straight Connector 8">
            <a:extLst>
              <a:ext uri="{FF2B5EF4-FFF2-40B4-BE49-F238E27FC236}">
                <a16:creationId xmlns:a16="http://schemas.microsoft.com/office/drawing/2014/main" id="{3FE8E38D-2F3A-4A9C-AE81-07F04AFBB9F7}"/>
              </a:ext>
            </a:extLst>
          </p:cNvPr>
          <p:cNvCxnSpPr>
            <a:cxnSpLocks/>
          </p:cNvCxnSpPr>
          <p:nvPr userDrawn="1"/>
        </p:nvCxnSpPr>
        <p:spPr>
          <a:xfrm>
            <a:off x="1870082" y="5632940"/>
            <a:ext cx="35248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D4E1B756-B202-4BCD-B526-45E2926CDB77}"/>
              </a:ext>
            </a:extLst>
          </p:cNvPr>
          <p:cNvSpPr>
            <a:spLocks noGrp="1"/>
          </p:cNvSpPr>
          <p:nvPr>
            <p:ph type="body" sz="quarter" idx="10" hasCustomPrompt="1"/>
          </p:nvPr>
        </p:nvSpPr>
        <p:spPr>
          <a:xfrm>
            <a:off x="1778041" y="6007100"/>
            <a:ext cx="3413125" cy="261938"/>
          </a:xfrm>
          <a:prstGeom prst="rect">
            <a:avLst/>
          </a:prstGeom>
        </p:spPr>
        <p:txBody>
          <a:bodyPr/>
          <a:lstStyle>
            <a:lvl1pPr marL="0" indent="0" algn="l">
              <a:buNone/>
              <a:defRPr sz="1100">
                <a:latin typeface="Arial" panose="020B0604020202020204" pitchFamily="34" charset="0"/>
                <a:cs typeface="Arial" panose="020B0604020202020204" pitchFamily="34" charset="0"/>
              </a:defRPr>
            </a:lvl1pPr>
            <a:lvl2pPr algn="l">
              <a:defRPr/>
            </a:lvl2pPr>
            <a:lvl3pPr algn="l">
              <a:defRPr/>
            </a:lvl3pPr>
            <a:lvl4pPr algn="l">
              <a:defRPr/>
            </a:lvl4pPr>
            <a:lvl5pPr algn="l">
              <a:defRPr/>
            </a:lvl5pPr>
          </a:lstStyle>
          <a:p>
            <a:pPr lvl="0"/>
            <a:r>
              <a:rPr lang="en-GB" dirty="0"/>
              <a:t>Insert Date, confidentiality, maker,….</a:t>
            </a:r>
          </a:p>
        </p:txBody>
      </p:sp>
    </p:spTree>
    <p:extLst>
      <p:ext uri="{BB962C8B-B14F-4D97-AF65-F5344CB8AC3E}">
        <p14:creationId xmlns:p14="http://schemas.microsoft.com/office/powerpoint/2010/main" val="2696429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 page picture">
    <p:spTree>
      <p:nvGrpSpPr>
        <p:cNvPr id="1" name=""/>
        <p:cNvGrpSpPr/>
        <p:nvPr/>
      </p:nvGrpSpPr>
      <p:grpSpPr>
        <a:xfrm>
          <a:off x="0" y="0"/>
          <a:ext cx="0" cy="0"/>
          <a:chOff x="0" y="0"/>
          <a:chExt cx="0" cy="0"/>
        </a:xfrm>
      </p:grpSpPr>
      <p:sp>
        <p:nvSpPr>
          <p:cNvPr id="12" name="Picture Placeholder 8">
            <a:extLst>
              <a:ext uri="{FF2B5EF4-FFF2-40B4-BE49-F238E27FC236}">
                <a16:creationId xmlns:a16="http://schemas.microsoft.com/office/drawing/2014/main" id="{BA98338B-E556-4945-95C9-4DEC185624F1}"/>
              </a:ext>
            </a:extLst>
          </p:cNvPr>
          <p:cNvSpPr>
            <a:spLocks noGrp="1"/>
          </p:cNvSpPr>
          <p:nvPr>
            <p:ph type="pic" sz="quarter" idx="15"/>
          </p:nvPr>
        </p:nvSpPr>
        <p:spPr>
          <a:xfrm>
            <a:off x="-26416" y="-30480"/>
            <a:ext cx="12218416" cy="68884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66365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ag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F9406DD-E025-924F-8329-8A945BE5E9B4}"/>
              </a:ext>
            </a:extLst>
          </p:cNvPr>
          <p:cNvSpPr txBox="1">
            <a:spLocks/>
          </p:cNvSpPr>
          <p:nvPr userDrawn="1"/>
        </p:nvSpPr>
        <p:spPr>
          <a:xfrm>
            <a:off x="1556272" y="1104738"/>
            <a:ext cx="4318863" cy="625643"/>
          </a:xfrm>
          <a:prstGeom prst="rect">
            <a:avLst/>
          </a:prstGeom>
        </p:spPr>
        <p:txBody>
          <a:bodyPr anchor="t">
            <a:normAutofit fontScale="92500" lnSpcReduction="10000"/>
          </a:bodyPr>
          <a:lst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a:lstStyle>
          <a:p>
            <a:r>
              <a:rPr lang="en-GB" dirty="0"/>
              <a:t>Content</a:t>
            </a:r>
            <a:endParaRPr lang="en-US" dirty="0"/>
          </a:p>
        </p:txBody>
      </p:sp>
      <p:sp>
        <p:nvSpPr>
          <p:cNvPr id="11" name="Text Placeholder 7">
            <a:extLst>
              <a:ext uri="{FF2B5EF4-FFF2-40B4-BE49-F238E27FC236}">
                <a16:creationId xmlns:a16="http://schemas.microsoft.com/office/drawing/2014/main" id="{3A8B9547-ED1C-8445-9BD3-4D5D7D057EC3}"/>
              </a:ext>
            </a:extLst>
          </p:cNvPr>
          <p:cNvSpPr>
            <a:spLocks noGrp="1"/>
          </p:cNvSpPr>
          <p:nvPr>
            <p:ph type="body" sz="quarter" idx="10" hasCustomPrompt="1"/>
          </p:nvPr>
        </p:nvSpPr>
        <p:spPr>
          <a:xfrm>
            <a:off x="6349141" y="2155825"/>
            <a:ext cx="4706938" cy="3424238"/>
          </a:xfrm>
          <a:prstGeom prst="rect">
            <a:avLst/>
          </a:prstGeom>
        </p:spPr>
        <p:txBody>
          <a:bodyPr/>
          <a:lstStyle>
            <a:lvl1pPr marL="0" marR="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sz="1700"/>
            </a:lvl1pPr>
          </a:lstStyle>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1. Contents title goes here</a:t>
            </a:r>
            <a:br>
              <a:rPr lang="en-GB" dirty="0"/>
            </a:br>
            <a:r>
              <a:rPr lang="en-GB" dirty="0"/>
              <a:t>2.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3.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4. Contents title goes here</a:t>
            </a:r>
          </a:p>
        </p:txBody>
      </p:sp>
    </p:spTree>
    <p:extLst>
      <p:ext uri="{BB962C8B-B14F-4D97-AF65-F5344CB8AC3E}">
        <p14:creationId xmlns:p14="http://schemas.microsoft.com/office/powerpoint/2010/main" val="1690172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age 2 columns">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1523998" y="2155761"/>
            <a:ext cx="4318863" cy="3423629"/>
          </a:xfrm>
          <a:prstGeom prst="rect">
            <a:avLst/>
          </a:prstGeom>
        </p:spPr>
        <p:txBody>
          <a:bodyPr>
            <a:normAutofit/>
          </a:bodyPr>
          <a:lstStyle>
            <a:lvl1pPr marL="0" marR="0" indent="0" algn="l" defTabSz="914318" rtl="0" eaLnBrk="1" fontAlgn="auto" latinLnBrk="0" hangingPunct="1">
              <a:lnSpc>
                <a:spcPct val="150000"/>
              </a:lnSpc>
              <a:spcBef>
                <a:spcPts val="0"/>
              </a:spcBef>
              <a:spcAft>
                <a:spcPts val="0"/>
              </a:spcAft>
              <a:buClrTx/>
              <a:buSzTx/>
              <a:buFont typeface="Arial" panose="020B0604020202020204" pitchFamily="34" charset="0"/>
              <a:buNone/>
              <a:tabLst/>
              <a:defRPr sz="1700" b="0" i="0" baseline="0">
                <a:solidFill>
                  <a:schemeClr val="tx1"/>
                </a:solidFill>
                <a:effectLst/>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1. Contents title goes here</a:t>
            </a:r>
            <a:br>
              <a:rPr lang="en-GB" dirty="0"/>
            </a:br>
            <a:r>
              <a:rPr lang="en-GB" dirty="0"/>
              <a:t>2.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3.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4. Contents title goes here</a:t>
            </a:r>
          </a:p>
        </p:txBody>
      </p:sp>
      <p:sp>
        <p:nvSpPr>
          <p:cNvPr id="8" name="Text Placeholder 7">
            <a:extLst>
              <a:ext uri="{FF2B5EF4-FFF2-40B4-BE49-F238E27FC236}">
                <a16:creationId xmlns:a16="http://schemas.microsoft.com/office/drawing/2014/main" id="{A3C4AAF2-BF1B-2549-9DD1-FD75E1FAA676}"/>
              </a:ext>
            </a:extLst>
          </p:cNvPr>
          <p:cNvSpPr>
            <a:spLocks noGrp="1"/>
          </p:cNvSpPr>
          <p:nvPr>
            <p:ph type="body" sz="quarter" idx="10" hasCustomPrompt="1"/>
          </p:nvPr>
        </p:nvSpPr>
        <p:spPr>
          <a:xfrm>
            <a:off x="6349141" y="2155825"/>
            <a:ext cx="4706938" cy="3424238"/>
          </a:xfrm>
          <a:prstGeom prst="rect">
            <a:avLst/>
          </a:prstGeom>
        </p:spPr>
        <p:txBody>
          <a:bodyPr/>
          <a:lstStyle>
            <a:lvl1pPr marL="0" marR="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sz="1700"/>
            </a:lvl1pPr>
          </a:lstStyle>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1. Contents title goes here</a:t>
            </a:r>
            <a:br>
              <a:rPr lang="en-GB" dirty="0"/>
            </a:br>
            <a:r>
              <a:rPr lang="en-GB" dirty="0"/>
              <a:t>2.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3.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4. Contents title goes here</a:t>
            </a:r>
          </a:p>
        </p:txBody>
      </p:sp>
      <p:sp>
        <p:nvSpPr>
          <p:cNvPr id="7" name="Title 1">
            <a:extLst>
              <a:ext uri="{FF2B5EF4-FFF2-40B4-BE49-F238E27FC236}">
                <a16:creationId xmlns:a16="http://schemas.microsoft.com/office/drawing/2014/main" id="{4F9406DD-E025-924F-8329-8A945BE5E9B4}"/>
              </a:ext>
            </a:extLst>
          </p:cNvPr>
          <p:cNvSpPr txBox="1">
            <a:spLocks/>
          </p:cNvSpPr>
          <p:nvPr userDrawn="1"/>
        </p:nvSpPr>
        <p:spPr>
          <a:xfrm>
            <a:off x="1556272" y="1104738"/>
            <a:ext cx="4318863" cy="625643"/>
          </a:xfrm>
          <a:prstGeom prst="rect">
            <a:avLst/>
          </a:prstGeom>
        </p:spPr>
        <p:txBody>
          <a:bodyPr anchor="t">
            <a:normAutofit fontScale="92500" lnSpcReduction="10000"/>
          </a:bodyPr>
          <a:lst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a:lstStyle>
          <a:p>
            <a:r>
              <a:rPr lang="en-GB" dirty="0"/>
              <a:t>Content</a:t>
            </a:r>
            <a:endParaRPr lang="en-US" dirty="0"/>
          </a:p>
        </p:txBody>
      </p:sp>
    </p:spTree>
    <p:extLst>
      <p:ext uri="{BB962C8B-B14F-4D97-AF65-F5344CB8AC3E}">
        <p14:creationId xmlns:p14="http://schemas.microsoft.com/office/powerpoint/2010/main" val="3362120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nly (centered)">
    <p:spTree>
      <p:nvGrpSpPr>
        <p:cNvPr id="1" name=""/>
        <p:cNvGrpSpPr/>
        <p:nvPr/>
      </p:nvGrpSpPr>
      <p:grpSpPr>
        <a:xfrm>
          <a:off x="0" y="0"/>
          <a:ext cx="0" cy="0"/>
          <a:chOff x="0" y="0"/>
          <a:chExt cx="0" cy="0"/>
        </a:xfrm>
      </p:grpSpPr>
      <p:sp>
        <p:nvSpPr>
          <p:cNvPr id="4" name="Text Placeholder 21">
            <a:extLst>
              <a:ext uri="{FF2B5EF4-FFF2-40B4-BE49-F238E27FC236}">
                <a16:creationId xmlns:a16="http://schemas.microsoft.com/office/drawing/2014/main" id="{68955A1F-9D78-3246-A467-02355749EF0E}"/>
              </a:ext>
            </a:extLst>
          </p:cNvPr>
          <p:cNvSpPr>
            <a:spLocks noGrp="1"/>
          </p:cNvSpPr>
          <p:nvPr>
            <p:ph type="body" sz="quarter" idx="10" hasCustomPrompt="1"/>
          </p:nvPr>
        </p:nvSpPr>
        <p:spPr>
          <a:xfrm>
            <a:off x="767442" y="1519020"/>
            <a:ext cx="10646364" cy="3706123"/>
          </a:xfrm>
          <a:prstGeom prst="rect">
            <a:avLst/>
          </a:prstGeom>
        </p:spPr>
        <p:txBody>
          <a:bodyPr/>
          <a:lstStyle>
            <a:lvl1pPr marL="9525" indent="-9525" algn="ctr">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4047119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right) + pictur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4DF96D37-EFEB-C040-8904-9B80D5F7C5BD}"/>
              </a:ext>
            </a:extLst>
          </p:cNvPr>
          <p:cNvSpPr>
            <a:spLocks noGrp="1"/>
          </p:cNvSpPr>
          <p:nvPr>
            <p:ph type="pic" sz="quarter" idx="15"/>
          </p:nvPr>
        </p:nvSpPr>
        <p:spPr>
          <a:xfrm>
            <a:off x="-26416" y="-30480"/>
            <a:ext cx="5787135" cy="68884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6096000" y="347473"/>
            <a:ext cx="5317807" cy="557786"/>
          </a:xfrm>
          <a:prstGeom prst="rect">
            <a:avLst/>
          </a:prstGeom>
          <a:effectLst/>
        </p:spPr>
        <p:txBody>
          <a:bodyPr vert="horz" lIns="0" tIns="192024" rIns="0" bIns="0" rtlCol="0" anchor="t" anchorCtr="0">
            <a:noAutofit/>
          </a:bodyPr>
          <a:lstStyle>
            <a:lvl1pPr marL="72000">
              <a:defRPr sz="3000" b="1" i="0" spc="0" baseline="0"/>
            </a:lvl1pPr>
          </a:lstStyle>
          <a:p>
            <a:r>
              <a:rPr lang="en-US" dirty="0"/>
              <a:t>Your title here</a:t>
            </a:r>
          </a:p>
        </p:txBody>
      </p:sp>
      <p:sp>
        <p:nvSpPr>
          <p:cNvPr id="6" name="Text Placeholder 21">
            <a:extLst>
              <a:ext uri="{FF2B5EF4-FFF2-40B4-BE49-F238E27FC236}">
                <a16:creationId xmlns:a16="http://schemas.microsoft.com/office/drawing/2014/main" id="{299F4FD4-DFEB-4146-8B63-8D96B325B765}"/>
              </a:ext>
            </a:extLst>
          </p:cNvPr>
          <p:cNvSpPr>
            <a:spLocks noGrp="1"/>
          </p:cNvSpPr>
          <p:nvPr>
            <p:ph type="body" sz="quarter" idx="10" hasCustomPrompt="1"/>
          </p:nvPr>
        </p:nvSpPr>
        <p:spPr>
          <a:xfrm>
            <a:off x="6096000" y="1519020"/>
            <a:ext cx="5317806"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6096000" y="985127"/>
            <a:ext cx="5336095" cy="454025"/>
          </a:xfrm>
          <a:prstGeom prst="rect">
            <a:avLst/>
          </a:prstGeom>
        </p:spPr>
        <p:txBody>
          <a:bodyPr/>
          <a:lstStyle>
            <a:lvl1pPr marL="9525" indent="-9525"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Tree>
    <p:extLst>
      <p:ext uri="{BB962C8B-B14F-4D97-AF65-F5344CB8AC3E}">
        <p14:creationId xmlns:p14="http://schemas.microsoft.com/office/powerpoint/2010/main" val="20601630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ext (left) + pictur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4DF96D37-EFEB-C040-8904-9B80D5F7C5BD}"/>
              </a:ext>
            </a:extLst>
          </p:cNvPr>
          <p:cNvSpPr>
            <a:spLocks noGrp="1"/>
          </p:cNvSpPr>
          <p:nvPr>
            <p:ph type="pic" sz="quarter" idx="15"/>
          </p:nvPr>
        </p:nvSpPr>
        <p:spPr>
          <a:xfrm>
            <a:off x="6412993" y="-30480"/>
            <a:ext cx="5787135" cy="68884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Заголовок 1">
            <a:extLst>
              <a:ext uri="{FF2B5EF4-FFF2-40B4-BE49-F238E27FC236}">
                <a16:creationId xmlns:a16="http://schemas.microsoft.com/office/drawing/2014/main" id="{543DF66C-50BC-B442-9E2B-1F406E953274}"/>
              </a:ext>
            </a:extLst>
          </p:cNvPr>
          <p:cNvSpPr>
            <a:spLocks noGrp="1"/>
          </p:cNvSpPr>
          <p:nvPr>
            <p:ph type="title" hasCustomPrompt="1"/>
          </p:nvPr>
        </p:nvSpPr>
        <p:spPr>
          <a:xfrm>
            <a:off x="767444" y="347473"/>
            <a:ext cx="5328556" cy="557786"/>
          </a:xfrm>
          <a:prstGeom prst="rect">
            <a:avLst/>
          </a:prstGeom>
          <a:effectLst/>
        </p:spPr>
        <p:txBody>
          <a:bodyPr vert="horz" lIns="0" tIns="192024" rIns="0" bIns="0" rtlCol="0" anchor="t" anchorCtr="0">
            <a:noAutofit/>
          </a:bodyPr>
          <a:lstStyle>
            <a:lvl1pPr marL="52388" indent="19050">
              <a:tabLst/>
              <a:defRPr sz="3000" b="1" i="0" spc="0" baseline="0"/>
            </a:lvl1pPr>
          </a:lstStyle>
          <a:p>
            <a:r>
              <a:rPr lang="en-US" dirty="0"/>
              <a:t>Your title here</a:t>
            </a:r>
          </a:p>
        </p:txBody>
      </p:sp>
      <p:sp>
        <p:nvSpPr>
          <p:cNvPr id="9" name="Text Placeholder 21">
            <a:extLst>
              <a:ext uri="{FF2B5EF4-FFF2-40B4-BE49-F238E27FC236}">
                <a16:creationId xmlns:a16="http://schemas.microsoft.com/office/drawing/2014/main" id="{255667CA-B113-1344-98D7-FE18DA00F8B2}"/>
              </a:ext>
            </a:extLst>
          </p:cNvPr>
          <p:cNvSpPr>
            <a:spLocks noGrp="1"/>
          </p:cNvSpPr>
          <p:nvPr>
            <p:ph type="body" sz="quarter" idx="10" hasCustomPrompt="1"/>
          </p:nvPr>
        </p:nvSpPr>
        <p:spPr>
          <a:xfrm>
            <a:off x="767442" y="1519020"/>
            <a:ext cx="5328556"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0" name="Text Placeholder 6">
            <a:extLst>
              <a:ext uri="{FF2B5EF4-FFF2-40B4-BE49-F238E27FC236}">
                <a16:creationId xmlns:a16="http://schemas.microsoft.com/office/drawing/2014/main" id="{B25A7BB7-4FE9-6542-8236-80C796E5397D}"/>
              </a:ext>
            </a:extLst>
          </p:cNvPr>
          <p:cNvSpPr>
            <a:spLocks noGrp="1"/>
          </p:cNvSpPr>
          <p:nvPr>
            <p:ph type="body" sz="quarter" idx="16" hasCustomPrompt="1"/>
          </p:nvPr>
        </p:nvSpPr>
        <p:spPr>
          <a:xfrm>
            <a:off x="785732" y="985127"/>
            <a:ext cx="5310267" cy="454025"/>
          </a:xfrm>
          <a:prstGeom prst="rect">
            <a:avLst/>
          </a:prstGeom>
        </p:spPr>
        <p:txBody>
          <a:bodyPr/>
          <a:lstStyle>
            <a:lvl1pPr marL="9525" indent="-9525"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Tree>
    <p:extLst>
      <p:ext uri="{BB962C8B-B14F-4D97-AF65-F5344CB8AC3E}">
        <p14:creationId xmlns:p14="http://schemas.microsoft.com/office/powerpoint/2010/main" val="1160998524"/>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image" Target="../media/image3.png"/><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theme" Target="../theme/theme4.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9228682"/>
      </p:ext>
    </p:extLst>
  </p:cSld>
  <p:clrMap bg1="dk1" tx1="lt1" bg2="dk2" tx2="lt2" accent1="accent1" accent2="accent2" accent3="accent3" accent4="accent4" accent5="accent5" accent6="accent6" hlink="hlink" folHlink="folHlink"/>
  <p:sldLayoutIdLst>
    <p:sldLayoutId id="2147483713" r:id="rId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784201"/>
      </p:ext>
    </p:extLst>
  </p:cSld>
  <p:clrMap bg1="dk1" tx1="lt1" bg2="dk2" tx2="lt2" accent1="accent1" accent2="accent2" accent3="accent3" accent4="accent4" accent5="accent5" accent6="accent6" hlink="hlink" folHlink="folHlink"/>
  <p:sldLayoutIdLst>
    <p:sldLayoutId id="214748371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8869600"/>
      </p:ext>
    </p:extLst>
  </p:cSld>
  <p:clrMap bg1="dk1" tx1="lt1" bg2="dk2" tx2="lt2" accent1="accent1" accent2="accent2" accent3="accent3" accent4="accent4" accent5="accent5" accent6="accent6" hlink="hlink" folHlink="folHlink"/>
  <p:sldLayoutIdLst>
    <p:sldLayoutId id="214748371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E535CBC-4658-5C4D-ACC6-4BFD88F87C05}"/>
              </a:ext>
            </a:extLst>
          </p:cNvPr>
          <p:cNvSpPr/>
          <p:nvPr userDrawn="1"/>
        </p:nvSpPr>
        <p:spPr>
          <a:xfrm>
            <a:off x="5987934" y="6834916"/>
            <a:ext cx="216131"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4AC52B6-54B9-AF4D-AB47-AAA5810A1C57}"/>
              </a:ext>
            </a:extLst>
          </p:cNvPr>
          <p:cNvSpPr txBox="1"/>
          <p:nvPr userDrawn="1"/>
        </p:nvSpPr>
        <p:spPr>
          <a:xfrm>
            <a:off x="5909890" y="6578347"/>
            <a:ext cx="372218" cy="276999"/>
          </a:xfrm>
          <a:prstGeom prst="rect">
            <a:avLst/>
          </a:prstGeom>
          <a:noFill/>
        </p:spPr>
        <p:txBody>
          <a:bodyPr wrap="none" rtlCol="0">
            <a:spAutoFit/>
          </a:bodyPr>
          <a:lstStyle/>
          <a:p>
            <a:pPr algn="ctr"/>
            <a:fld id="{5A715102-8F6E-B14E-B9D5-A975B4ADB1F7}" type="slidenum">
              <a:rPr lang="en-US" sz="1200" b="1" smtClean="0">
                <a:solidFill>
                  <a:schemeClr val="accent4"/>
                </a:solidFill>
                <a:latin typeface="Arial" panose="020B0604020202020204" pitchFamily="34" charset="0"/>
                <a:cs typeface="Arial" panose="020B0604020202020204" pitchFamily="34" charset="0"/>
              </a:rPr>
              <a:pPr algn="ctr"/>
              <a:t>‹#›</a:t>
            </a:fld>
            <a:endParaRPr lang="en-US" sz="1200" b="1" dirty="0">
              <a:solidFill>
                <a:schemeClr val="accent4"/>
              </a:solidFill>
              <a:latin typeface="Arial" panose="020B0604020202020204" pitchFamily="34" charset="0"/>
              <a:cs typeface="Arial" panose="020B0604020202020204" pitchFamily="34" charset="0"/>
            </a:endParaRPr>
          </a:p>
        </p:txBody>
      </p:sp>
      <p:pic>
        <p:nvPicPr>
          <p:cNvPr id="6" name="Picture 5" descr="A close up of a sign&#10;&#10;Description automatically generated">
            <a:extLst>
              <a:ext uri="{FF2B5EF4-FFF2-40B4-BE49-F238E27FC236}">
                <a16:creationId xmlns:a16="http://schemas.microsoft.com/office/drawing/2014/main" id="{E834BC82-5418-BE45-B560-3B224C2BBA66}"/>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554068" y="6413566"/>
            <a:ext cx="892558" cy="279684"/>
          </a:xfrm>
          <a:prstGeom prst="rect">
            <a:avLst/>
          </a:prstGeom>
        </p:spPr>
      </p:pic>
    </p:spTree>
    <p:extLst>
      <p:ext uri="{BB962C8B-B14F-4D97-AF65-F5344CB8AC3E}">
        <p14:creationId xmlns:p14="http://schemas.microsoft.com/office/powerpoint/2010/main" val="733882723"/>
      </p:ext>
    </p:extLst>
  </p:cSld>
  <p:clrMap bg1="lt1" tx1="dk1" bg2="lt2" tx2="dk2" accent1="accent1" accent2="accent2" accent3="accent3" accent4="accent4" accent5="accent5" accent6="accent6" hlink="hlink" folHlink="folHlink"/>
  <p:sldLayoutIdLst>
    <p:sldLayoutId id="2147483673" r:id="rId1"/>
    <p:sldLayoutId id="2147483721" r:id="rId2"/>
    <p:sldLayoutId id="2147483720" r:id="rId3"/>
    <p:sldLayoutId id="2147483711" r:id="rId4"/>
    <p:sldLayoutId id="2147483705" r:id="rId5"/>
    <p:sldLayoutId id="2147483718" r:id="rId6"/>
    <p:sldLayoutId id="2147483706" r:id="rId7"/>
    <p:sldLayoutId id="2147483707" r:id="rId8"/>
    <p:sldLayoutId id="2147483708" r:id="rId9"/>
    <p:sldLayoutId id="2147483709" r:id="rId10"/>
    <p:sldLayoutId id="2147483710" r:id="rId11"/>
  </p:sldLayoutIdLst>
  <p:hf hdr="0" ftr="0" dt="0"/>
  <p:txStyles>
    <p:title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hyperlink" Target="https://github.com/DidierRLopes/step-detection-ML"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www.nurvv.com/" TargetMode="External"/><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2A21F-B3E8-0A45-ABC3-3EBB9B9DF6ED}"/>
              </a:ext>
            </a:extLst>
          </p:cNvPr>
          <p:cNvSpPr>
            <a:spLocks noGrp="1"/>
          </p:cNvSpPr>
          <p:nvPr>
            <p:ph type="title"/>
          </p:nvPr>
        </p:nvSpPr>
        <p:spPr>
          <a:xfrm>
            <a:off x="0" y="2083667"/>
            <a:ext cx="12192000" cy="2130137"/>
          </a:xfrm>
        </p:spPr>
        <p:txBody>
          <a:bodyPr/>
          <a:lstStyle/>
          <a:p>
            <a:pPr algn="ctr"/>
            <a:r>
              <a:rPr lang="en-US" dirty="0"/>
              <a:t>Step Detection using SVM on NURVV Trackers</a:t>
            </a:r>
          </a:p>
        </p:txBody>
      </p:sp>
      <p:sp>
        <p:nvSpPr>
          <p:cNvPr id="3" name="Text Placeholder 2">
            <a:extLst>
              <a:ext uri="{FF2B5EF4-FFF2-40B4-BE49-F238E27FC236}">
                <a16:creationId xmlns:a16="http://schemas.microsoft.com/office/drawing/2014/main" id="{89E6B3D4-BDCC-0E49-B23A-2397E697ACCC}"/>
              </a:ext>
            </a:extLst>
          </p:cNvPr>
          <p:cNvSpPr>
            <a:spLocks noGrp="1"/>
          </p:cNvSpPr>
          <p:nvPr>
            <p:ph type="body" sz="quarter" idx="10"/>
          </p:nvPr>
        </p:nvSpPr>
        <p:spPr/>
        <p:txBody>
          <a:bodyPr/>
          <a:lstStyle/>
          <a:p>
            <a:r>
              <a:rPr lang="en-US" dirty="0"/>
              <a:t>13 December of 2021</a:t>
            </a:r>
          </a:p>
        </p:txBody>
      </p:sp>
      <p:sp>
        <p:nvSpPr>
          <p:cNvPr id="4" name="Text Placeholder 2">
            <a:extLst>
              <a:ext uri="{FF2B5EF4-FFF2-40B4-BE49-F238E27FC236}">
                <a16:creationId xmlns:a16="http://schemas.microsoft.com/office/drawing/2014/main" id="{51C76B4B-1B67-8F4D-865E-E66227837ED5}"/>
              </a:ext>
            </a:extLst>
          </p:cNvPr>
          <p:cNvSpPr txBox="1">
            <a:spLocks/>
          </p:cNvSpPr>
          <p:nvPr/>
        </p:nvSpPr>
        <p:spPr>
          <a:xfrm>
            <a:off x="4389437" y="4213804"/>
            <a:ext cx="3413125" cy="261938"/>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1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Didier Lopes, Grant Trewartha</a:t>
            </a:r>
          </a:p>
        </p:txBody>
      </p:sp>
    </p:spTree>
    <p:extLst>
      <p:ext uri="{BB962C8B-B14F-4D97-AF65-F5344CB8AC3E}">
        <p14:creationId xmlns:p14="http://schemas.microsoft.com/office/powerpoint/2010/main" val="1671122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Signal Processing</a:t>
            </a:r>
          </a:p>
        </p:txBody>
      </p:sp>
      <p:pic>
        <p:nvPicPr>
          <p:cNvPr id="6" name="Picture 5" descr="A picture containing shoji, window, crossword puzzle, shrimp&#10;&#10;Description automatically generated">
            <a:extLst>
              <a:ext uri="{FF2B5EF4-FFF2-40B4-BE49-F238E27FC236}">
                <a16:creationId xmlns:a16="http://schemas.microsoft.com/office/drawing/2014/main" id="{51B18A6C-5550-194E-A6A3-A2B7EC90C8A5}"/>
              </a:ext>
            </a:extLst>
          </p:cNvPr>
          <p:cNvPicPr>
            <a:picLocks noChangeAspect="1"/>
          </p:cNvPicPr>
          <p:nvPr/>
        </p:nvPicPr>
        <p:blipFill>
          <a:blip r:embed="rId2"/>
          <a:stretch>
            <a:fillRect/>
          </a:stretch>
        </p:blipFill>
        <p:spPr>
          <a:xfrm>
            <a:off x="3493435" y="1304951"/>
            <a:ext cx="5432350" cy="4248098"/>
          </a:xfrm>
          <a:prstGeom prst="rect">
            <a:avLst/>
          </a:prstGeom>
        </p:spPr>
      </p:pic>
      <p:sp>
        <p:nvSpPr>
          <p:cNvPr id="8" name="TextBox 7">
            <a:extLst>
              <a:ext uri="{FF2B5EF4-FFF2-40B4-BE49-F238E27FC236}">
                <a16:creationId xmlns:a16="http://schemas.microsoft.com/office/drawing/2014/main" id="{7E48ED5B-AC1B-6A45-B866-981DF73E800B}"/>
              </a:ext>
            </a:extLst>
          </p:cNvPr>
          <p:cNvSpPr txBox="1"/>
          <p:nvPr/>
        </p:nvSpPr>
        <p:spPr>
          <a:xfrm>
            <a:off x="763674" y="5702847"/>
            <a:ext cx="10664652" cy="646331"/>
          </a:xfrm>
          <a:prstGeom prst="rect">
            <a:avLst/>
          </a:prstGeom>
          <a:noFill/>
        </p:spPr>
        <p:txBody>
          <a:bodyPr wrap="square">
            <a:spAutoFit/>
          </a:bodyPr>
          <a:lstStyle/>
          <a:p>
            <a:r>
              <a:rPr lang="en-GB" b="0" i="0" u="none" strike="noStrike" dirty="0">
                <a:effectLst/>
              </a:rPr>
              <a:t>Raw IMU data against labelling from Signal Processing approach</a:t>
            </a:r>
            <a:r>
              <a:rPr lang="en-GB" dirty="0"/>
              <a:t> (r</a:t>
            </a:r>
            <a:r>
              <a:rPr lang="en-GB" b="0" i="0" u="none" strike="noStrike" dirty="0">
                <a:effectLst/>
              </a:rPr>
              <a:t>ed background means no step, while green background means step).</a:t>
            </a:r>
            <a:endParaRPr lang="en-US" dirty="0"/>
          </a:p>
        </p:txBody>
      </p:sp>
    </p:spTree>
    <p:extLst>
      <p:ext uri="{BB962C8B-B14F-4D97-AF65-F5344CB8AC3E}">
        <p14:creationId xmlns:p14="http://schemas.microsoft.com/office/powerpoint/2010/main" val="3826155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SVM FOR CLASSIFICATION</a:t>
            </a:r>
          </a:p>
        </p:txBody>
      </p:sp>
      <p:sp>
        <p:nvSpPr>
          <p:cNvPr id="7" name="TextBox 6">
            <a:extLst>
              <a:ext uri="{FF2B5EF4-FFF2-40B4-BE49-F238E27FC236}">
                <a16:creationId xmlns:a16="http://schemas.microsoft.com/office/drawing/2014/main" id="{4481D658-BF96-814D-9900-493D4092CA6B}"/>
              </a:ext>
            </a:extLst>
          </p:cNvPr>
          <p:cNvSpPr txBox="1"/>
          <p:nvPr/>
        </p:nvSpPr>
        <p:spPr>
          <a:xfrm>
            <a:off x="542300" y="2013228"/>
            <a:ext cx="11107399" cy="2831544"/>
          </a:xfrm>
          <a:prstGeom prst="rect">
            <a:avLst/>
          </a:prstGeom>
          <a:noFill/>
        </p:spPr>
        <p:txBody>
          <a:bodyPr wrap="square">
            <a:spAutoFit/>
          </a:bodyPr>
          <a:lstStyle/>
          <a:p>
            <a:r>
              <a:rPr lang="en-GB" sz="2000" b="1" dirty="0"/>
              <a:t>SVM with RBF kernel</a:t>
            </a:r>
          </a:p>
          <a:p>
            <a:endParaRPr lang="en-GB" sz="2000" b="1" dirty="0"/>
          </a:p>
          <a:p>
            <a:pPr marL="342900" indent="-342900">
              <a:buFont typeface="Arial" panose="020B0604020202020204" pitchFamily="34" charset="0"/>
              <a:buChar char="•"/>
            </a:pPr>
            <a:r>
              <a:rPr lang="en-GB" sz="2000" dirty="0"/>
              <a:t>SVM works well with high dimensional data (6 IMU samples) because only uses a few of these points (called support vectors) to create this hyperplane (decision boundary) between classes.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SVM is ideal for binary classification problems.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RBF kernel allows to handle non-linear data.</a:t>
            </a:r>
          </a:p>
          <a:p>
            <a:pPr marL="342900" indent="-342900">
              <a:buFont typeface="Arial" panose="020B0604020202020204" pitchFamily="34" charset="0"/>
              <a:buChar char="•"/>
            </a:pPr>
            <a:endParaRPr lang="en-US" dirty="0"/>
          </a:p>
        </p:txBody>
      </p:sp>
      <p:sp>
        <p:nvSpPr>
          <p:cNvPr id="9" name="Text Placeholder 3">
            <a:extLst>
              <a:ext uri="{FF2B5EF4-FFF2-40B4-BE49-F238E27FC236}">
                <a16:creationId xmlns:a16="http://schemas.microsoft.com/office/drawing/2014/main" id="{93798B3B-DD28-5D41-9426-3607180D5C9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Model Selection</a:t>
            </a:r>
          </a:p>
        </p:txBody>
      </p:sp>
    </p:spTree>
    <p:extLst>
      <p:ext uri="{BB962C8B-B14F-4D97-AF65-F5344CB8AC3E}">
        <p14:creationId xmlns:p14="http://schemas.microsoft.com/office/powerpoint/2010/main" val="31736093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SVM FOR CLASSIFICATION</a:t>
            </a:r>
          </a:p>
        </p:txBody>
      </p:sp>
      <p:sp>
        <p:nvSpPr>
          <p:cNvPr id="7" name="TextBox 6">
            <a:extLst>
              <a:ext uri="{FF2B5EF4-FFF2-40B4-BE49-F238E27FC236}">
                <a16:creationId xmlns:a16="http://schemas.microsoft.com/office/drawing/2014/main" id="{4481D658-BF96-814D-9900-493D4092CA6B}"/>
              </a:ext>
            </a:extLst>
          </p:cNvPr>
          <p:cNvSpPr txBox="1"/>
          <p:nvPr/>
        </p:nvSpPr>
        <p:spPr>
          <a:xfrm>
            <a:off x="542300" y="1705451"/>
            <a:ext cx="11107399" cy="3447098"/>
          </a:xfrm>
          <a:prstGeom prst="rect">
            <a:avLst/>
          </a:prstGeom>
          <a:noFill/>
        </p:spPr>
        <p:txBody>
          <a:bodyPr wrap="square">
            <a:spAutoFit/>
          </a:bodyPr>
          <a:lstStyle/>
          <a:p>
            <a:endParaRPr lang="en-GB" sz="2000" dirty="0"/>
          </a:p>
          <a:p>
            <a:r>
              <a:rPr lang="en-GB" sz="2000" b="1" dirty="0"/>
              <a:t>C and gamma hyperparameters</a:t>
            </a:r>
          </a:p>
          <a:p>
            <a:endParaRPr lang="en-GB" sz="2000" dirty="0"/>
          </a:p>
          <a:p>
            <a:pPr marL="342900" indent="-342900">
              <a:buFont typeface="Arial" panose="020B0604020202020204" pitchFamily="34" charset="0"/>
              <a:buChar char="•"/>
            </a:pPr>
            <a:r>
              <a:rPr lang="en-GB" sz="2000" dirty="0"/>
              <a:t>Given each dataset is rather large to perform grid search optimization on C and gamma, a subset of each of the datasets is used to extract these parameters.</a:t>
            </a:r>
          </a:p>
          <a:p>
            <a:endParaRPr lang="en-GB" sz="2000" dirty="0"/>
          </a:p>
          <a:p>
            <a:pPr marL="342900" indent="-342900">
              <a:buFont typeface="Arial" panose="020B0604020202020204" pitchFamily="34" charset="0"/>
              <a:buChar char="•"/>
            </a:pPr>
            <a:r>
              <a:rPr lang="en-GB" sz="2000" dirty="0"/>
              <a:t>Each dataset subset is now split: 80% for training data and 20% for validation.</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Thus, 80% of the data subset is used to apply SVM with different combinations of C and gamma over a 2D grid. The remaining 20% is used to test the logistic loss and assess optimal hyperparameters.</a:t>
            </a:r>
          </a:p>
          <a:p>
            <a:pPr marL="342900" indent="-342900">
              <a:buFont typeface="Arial" panose="020B0604020202020204" pitchFamily="34" charset="0"/>
              <a:buChar char="•"/>
            </a:pPr>
            <a:endParaRPr lang="en-US" dirty="0"/>
          </a:p>
        </p:txBody>
      </p:sp>
      <p:sp>
        <p:nvSpPr>
          <p:cNvPr id="9" name="Text Placeholder 3">
            <a:extLst>
              <a:ext uri="{FF2B5EF4-FFF2-40B4-BE49-F238E27FC236}">
                <a16:creationId xmlns:a16="http://schemas.microsoft.com/office/drawing/2014/main" id="{93798B3B-DD28-5D41-9426-3607180D5C9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Hyperparameters Optimization</a:t>
            </a:r>
          </a:p>
        </p:txBody>
      </p:sp>
    </p:spTree>
    <p:extLst>
      <p:ext uri="{BB962C8B-B14F-4D97-AF65-F5344CB8AC3E}">
        <p14:creationId xmlns:p14="http://schemas.microsoft.com/office/powerpoint/2010/main" val="34196080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SVM FOR CLASSIFICATION</a:t>
            </a:r>
          </a:p>
        </p:txBody>
      </p:sp>
      <p:sp>
        <p:nvSpPr>
          <p:cNvPr id="7" name="TextBox 6">
            <a:extLst>
              <a:ext uri="{FF2B5EF4-FFF2-40B4-BE49-F238E27FC236}">
                <a16:creationId xmlns:a16="http://schemas.microsoft.com/office/drawing/2014/main" id="{4481D658-BF96-814D-9900-493D4092CA6B}"/>
              </a:ext>
            </a:extLst>
          </p:cNvPr>
          <p:cNvSpPr txBox="1"/>
          <p:nvPr/>
        </p:nvSpPr>
        <p:spPr>
          <a:xfrm>
            <a:off x="542300" y="1705451"/>
            <a:ext cx="11107399" cy="4708981"/>
          </a:xfrm>
          <a:prstGeom prst="rect">
            <a:avLst/>
          </a:prstGeom>
          <a:noFill/>
        </p:spPr>
        <p:txBody>
          <a:bodyPr wrap="square">
            <a:spAutoFit/>
          </a:bodyPr>
          <a:lstStyle/>
          <a:p>
            <a:pPr marL="342900" indent="-342900">
              <a:buFont typeface="Arial" panose="020B0604020202020204" pitchFamily="34" charset="0"/>
              <a:buChar char="•"/>
            </a:pPr>
            <a:r>
              <a:rPr lang="en-GB" sz="2000" dirty="0"/>
              <a:t>80% of data is used for training and 20% is used for testing.</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Although the testing is done out-of-sample, given the nature of the data (where it comes from the same distribution) it is almost as if it was an in-sample.</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In our case this is ideal as we want each model to perform very well on its own dataset. We want each model to generalize well for that very specific type of data (runner style, speed and terrain).</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A 5-sample moving average is applied before assessing the classification of our model, this is to remove spurious samples. A small window needs to be selected to not introduce a delay in the recognition of a step.</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US" sz="2000" dirty="0"/>
              <a:t>Since our data set is imbalanced (i.e. there are more samples being no-step than step samples) we'll use Geometric Mean (G-Mean) evaluation score, since this measure tries to maximize the accuracy on each of the classes while keeping their accuracies balanced.</a:t>
            </a:r>
          </a:p>
        </p:txBody>
      </p:sp>
      <p:sp>
        <p:nvSpPr>
          <p:cNvPr id="9" name="Text Placeholder 3">
            <a:extLst>
              <a:ext uri="{FF2B5EF4-FFF2-40B4-BE49-F238E27FC236}">
                <a16:creationId xmlns:a16="http://schemas.microsoft.com/office/drawing/2014/main" id="{93798B3B-DD28-5D41-9426-3607180D5C9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Training and Testing</a:t>
            </a:r>
          </a:p>
        </p:txBody>
      </p:sp>
    </p:spTree>
    <p:extLst>
      <p:ext uri="{BB962C8B-B14F-4D97-AF65-F5344CB8AC3E}">
        <p14:creationId xmlns:p14="http://schemas.microsoft.com/office/powerpoint/2010/main" val="2071445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SVM FOR CLASSIFICATION</a:t>
            </a:r>
          </a:p>
        </p:txBody>
      </p:sp>
      <p:sp>
        <p:nvSpPr>
          <p:cNvPr id="7" name="TextBox 6">
            <a:extLst>
              <a:ext uri="{FF2B5EF4-FFF2-40B4-BE49-F238E27FC236}">
                <a16:creationId xmlns:a16="http://schemas.microsoft.com/office/drawing/2014/main" id="{4481D658-BF96-814D-9900-493D4092CA6B}"/>
              </a:ext>
            </a:extLst>
          </p:cNvPr>
          <p:cNvSpPr txBox="1"/>
          <p:nvPr/>
        </p:nvSpPr>
        <p:spPr>
          <a:xfrm>
            <a:off x="603656" y="4666514"/>
            <a:ext cx="10767077" cy="2862322"/>
          </a:xfrm>
          <a:prstGeom prst="rect">
            <a:avLst/>
          </a:prstGeom>
          <a:noFill/>
        </p:spPr>
        <p:txBody>
          <a:bodyPr wrap="square">
            <a:spAutoFit/>
          </a:bodyPr>
          <a:lstStyle/>
          <a:p>
            <a:pPr marL="342900" indent="-342900">
              <a:buFont typeface="Arial" panose="020B0604020202020204" pitchFamily="34" charset="0"/>
              <a:buChar char="•"/>
            </a:pPr>
            <a:r>
              <a:rPr lang="en-GB" sz="2000" dirty="0"/>
              <a:t>G-Mean = </a:t>
            </a:r>
            <a:r>
              <a:rPr lang="en-US" sz="2000" dirty="0"/>
              <a:t>0.9645.</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GB" sz="2000" dirty="0"/>
              <a:t>From the graph above this result is very positive given that the mislabelling always occurs at the boundary of a step / no-step detection. And since the sampling occurs very fast, we have some margin of error.</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endParaRPr lang="en-GB" sz="2000" dirty="0"/>
          </a:p>
          <a:p>
            <a:endParaRPr lang="en-GB" sz="2000" dirty="0"/>
          </a:p>
        </p:txBody>
      </p:sp>
      <p:sp>
        <p:nvSpPr>
          <p:cNvPr id="9" name="Text Placeholder 3">
            <a:extLst>
              <a:ext uri="{FF2B5EF4-FFF2-40B4-BE49-F238E27FC236}">
                <a16:creationId xmlns:a16="http://schemas.microsoft.com/office/drawing/2014/main" id="{93798B3B-DD28-5D41-9426-3607180D5C9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Results</a:t>
            </a:r>
          </a:p>
        </p:txBody>
      </p:sp>
      <p:pic>
        <p:nvPicPr>
          <p:cNvPr id="4" name="Picture 3" descr="A picture containing background pattern&#10;&#10;Description automatically generated">
            <a:extLst>
              <a:ext uri="{FF2B5EF4-FFF2-40B4-BE49-F238E27FC236}">
                <a16:creationId xmlns:a16="http://schemas.microsoft.com/office/drawing/2014/main" id="{65733B38-D291-AB4D-9579-43D1D4E1D9FA}"/>
              </a:ext>
            </a:extLst>
          </p:cNvPr>
          <p:cNvPicPr>
            <a:picLocks noChangeAspect="1"/>
          </p:cNvPicPr>
          <p:nvPr/>
        </p:nvPicPr>
        <p:blipFill>
          <a:blip r:embed="rId2"/>
          <a:stretch>
            <a:fillRect/>
          </a:stretch>
        </p:blipFill>
        <p:spPr>
          <a:xfrm>
            <a:off x="2221995" y="1569510"/>
            <a:ext cx="7530401" cy="2612588"/>
          </a:xfrm>
          <a:prstGeom prst="rect">
            <a:avLst/>
          </a:prstGeom>
        </p:spPr>
      </p:pic>
    </p:spTree>
    <p:extLst>
      <p:ext uri="{BB962C8B-B14F-4D97-AF65-F5344CB8AC3E}">
        <p14:creationId xmlns:p14="http://schemas.microsoft.com/office/powerpoint/2010/main" val="2077267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ENSEMBLE SVM MODEL FOR STEP DETECTION</a:t>
            </a:r>
          </a:p>
        </p:txBody>
      </p:sp>
      <p:pic>
        <p:nvPicPr>
          <p:cNvPr id="5" name="Picture 4" descr="Diagram&#10;&#10;Description automatically generated">
            <a:extLst>
              <a:ext uri="{FF2B5EF4-FFF2-40B4-BE49-F238E27FC236}">
                <a16:creationId xmlns:a16="http://schemas.microsoft.com/office/drawing/2014/main" id="{C580D2B4-CB9D-AC43-82F8-84C45C639226}"/>
              </a:ext>
            </a:extLst>
          </p:cNvPr>
          <p:cNvPicPr>
            <a:picLocks noChangeAspect="1"/>
          </p:cNvPicPr>
          <p:nvPr/>
        </p:nvPicPr>
        <p:blipFill>
          <a:blip r:embed="rId2"/>
          <a:stretch>
            <a:fillRect/>
          </a:stretch>
        </p:blipFill>
        <p:spPr>
          <a:xfrm>
            <a:off x="2042405" y="1651079"/>
            <a:ext cx="8107190" cy="4221794"/>
          </a:xfrm>
          <a:prstGeom prst="rect">
            <a:avLst/>
          </a:prstGeom>
        </p:spPr>
      </p:pic>
      <p:sp>
        <p:nvSpPr>
          <p:cNvPr id="11" name="Text Placeholder 3">
            <a:extLst>
              <a:ext uri="{FF2B5EF4-FFF2-40B4-BE49-F238E27FC236}">
                <a16:creationId xmlns:a16="http://schemas.microsoft.com/office/drawing/2014/main" id="{0BD66094-B875-3344-AB22-A8F8650CED1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Ensemble SVM model Architecture</a:t>
            </a:r>
          </a:p>
        </p:txBody>
      </p:sp>
    </p:spTree>
    <p:extLst>
      <p:ext uri="{BB962C8B-B14F-4D97-AF65-F5344CB8AC3E}">
        <p14:creationId xmlns:p14="http://schemas.microsoft.com/office/powerpoint/2010/main" val="115999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RESULTS</a:t>
            </a:r>
          </a:p>
        </p:txBody>
      </p:sp>
      <p:pic>
        <p:nvPicPr>
          <p:cNvPr id="4" name="Picture 3" descr="Chart&#10;&#10;Description automatically generated">
            <a:extLst>
              <a:ext uri="{FF2B5EF4-FFF2-40B4-BE49-F238E27FC236}">
                <a16:creationId xmlns:a16="http://schemas.microsoft.com/office/drawing/2014/main" id="{EDE07E8E-3820-CC44-BA48-8F0090368965}"/>
              </a:ext>
            </a:extLst>
          </p:cNvPr>
          <p:cNvPicPr>
            <a:picLocks noChangeAspect="1"/>
          </p:cNvPicPr>
          <p:nvPr/>
        </p:nvPicPr>
        <p:blipFill>
          <a:blip r:embed="rId2"/>
          <a:stretch>
            <a:fillRect/>
          </a:stretch>
        </p:blipFill>
        <p:spPr>
          <a:xfrm>
            <a:off x="506287" y="905259"/>
            <a:ext cx="11685713" cy="3135173"/>
          </a:xfrm>
          <a:prstGeom prst="rect">
            <a:avLst/>
          </a:prstGeom>
        </p:spPr>
      </p:pic>
      <p:sp>
        <p:nvSpPr>
          <p:cNvPr id="5" name="TextBox 4">
            <a:extLst>
              <a:ext uri="{FF2B5EF4-FFF2-40B4-BE49-F238E27FC236}">
                <a16:creationId xmlns:a16="http://schemas.microsoft.com/office/drawing/2014/main" id="{B8F4BC64-63E8-BE4A-9F85-06A48D2DB3EE}"/>
              </a:ext>
            </a:extLst>
          </p:cNvPr>
          <p:cNvSpPr txBox="1"/>
          <p:nvPr/>
        </p:nvSpPr>
        <p:spPr>
          <a:xfrm>
            <a:off x="767443" y="4479710"/>
            <a:ext cx="10620536" cy="1754326"/>
          </a:xfrm>
          <a:prstGeom prst="rect">
            <a:avLst/>
          </a:prstGeom>
          <a:noFill/>
        </p:spPr>
        <p:txBody>
          <a:bodyPr wrap="square">
            <a:spAutoFit/>
          </a:bodyPr>
          <a:lstStyle/>
          <a:p>
            <a:pPr marL="285750" indent="-285750">
              <a:buFont typeface="Arial" panose="020B0604020202020204" pitchFamily="34" charset="0"/>
              <a:buChar char="•"/>
            </a:pPr>
            <a:r>
              <a:rPr lang="en-GB" dirty="0"/>
              <a:t>G-Mean = 0.8756.</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prediction for a single SVM was extremely accurate because the model was trained on data samples from that same run (i.e. distribution). On the other hand, the ensemble prediction didn’t train on data from that distribution, hence, making this problem much more complex.</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408387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FUTURE WORK</a:t>
            </a:r>
          </a:p>
        </p:txBody>
      </p:sp>
      <p:sp>
        <p:nvSpPr>
          <p:cNvPr id="8" name="TextBox 7">
            <a:extLst>
              <a:ext uri="{FF2B5EF4-FFF2-40B4-BE49-F238E27FC236}">
                <a16:creationId xmlns:a16="http://schemas.microsoft.com/office/drawing/2014/main" id="{1443A0F8-24CD-8A42-B7F7-939C31AC6198}"/>
              </a:ext>
            </a:extLst>
          </p:cNvPr>
          <p:cNvSpPr txBox="1"/>
          <p:nvPr/>
        </p:nvSpPr>
        <p:spPr>
          <a:xfrm>
            <a:off x="767443" y="1347410"/>
            <a:ext cx="10620536" cy="3693319"/>
          </a:xfrm>
          <a:prstGeom prst="rect">
            <a:avLst/>
          </a:prstGeom>
          <a:noFill/>
        </p:spPr>
        <p:txBody>
          <a:bodyPr wrap="square">
            <a:spAutoFit/>
          </a:bodyPr>
          <a:lstStyle/>
          <a:p>
            <a:pPr marL="285750" indent="-285750">
              <a:buFont typeface="Arial" panose="020B0604020202020204" pitchFamily="34" charset="0"/>
              <a:buChar char="•"/>
            </a:pPr>
            <a:r>
              <a:rPr lang="en-GB" dirty="0"/>
              <a:t>Employ the data coming from the ”smart” insoles as an alternative ground-truth for determining step versus no-step conditions.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diversity of the data set can also be expanded to account for more surfaces, running speeds and styles.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Explore whether the characteristics of the PCA plot of IMU data can be used to categorize different running styles.</a:t>
            </a:r>
            <a:br>
              <a:rPr lang="en-GB" dirty="0"/>
            </a:br>
            <a:endParaRPr lang="en-GB" dirty="0"/>
          </a:p>
          <a:p>
            <a:pPr marL="285750" indent="-285750">
              <a:buFont typeface="Arial" panose="020B0604020202020204" pitchFamily="34" charset="0"/>
              <a:buChar char="•"/>
            </a:pPr>
            <a:r>
              <a:rPr lang="en-GB" dirty="0"/>
              <a:t>The exploration of different classification algorithms for the step detection problem, e.g. applying a long-short term memory (LTSM) neural network algorithm to exploit the time-dependency between samples.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Implement this proof-of-concept code on the production NURVV Run system, to test the prediction technique in a real-life scenario and consider computational time.</a:t>
            </a:r>
            <a:endParaRPr lang="en-US" dirty="0"/>
          </a:p>
        </p:txBody>
      </p:sp>
    </p:spTree>
    <p:extLst>
      <p:ext uri="{BB962C8B-B14F-4D97-AF65-F5344CB8AC3E}">
        <p14:creationId xmlns:p14="http://schemas.microsoft.com/office/powerpoint/2010/main" val="36211122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2A21F-B3E8-0A45-ABC3-3EBB9B9DF6ED}"/>
              </a:ext>
            </a:extLst>
          </p:cNvPr>
          <p:cNvSpPr>
            <a:spLocks noGrp="1"/>
          </p:cNvSpPr>
          <p:nvPr>
            <p:ph type="title"/>
          </p:nvPr>
        </p:nvSpPr>
        <p:spPr>
          <a:xfrm>
            <a:off x="0" y="2083668"/>
            <a:ext cx="12192000" cy="1132144"/>
          </a:xfrm>
        </p:spPr>
        <p:txBody>
          <a:bodyPr/>
          <a:lstStyle/>
          <a:p>
            <a:pPr algn="ctr"/>
            <a:r>
              <a:rPr lang="en-US" dirty="0"/>
              <a:t>Thank you!</a:t>
            </a:r>
          </a:p>
        </p:txBody>
      </p:sp>
      <p:sp>
        <p:nvSpPr>
          <p:cNvPr id="3" name="Text Placeholder 2">
            <a:extLst>
              <a:ext uri="{FF2B5EF4-FFF2-40B4-BE49-F238E27FC236}">
                <a16:creationId xmlns:a16="http://schemas.microsoft.com/office/drawing/2014/main" id="{89E6B3D4-BDCC-0E49-B23A-2397E697ACCC}"/>
              </a:ext>
            </a:extLst>
          </p:cNvPr>
          <p:cNvSpPr>
            <a:spLocks noGrp="1"/>
          </p:cNvSpPr>
          <p:nvPr>
            <p:ph type="body" sz="quarter" idx="10"/>
          </p:nvPr>
        </p:nvSpPr>
        <p:spPr/>
        <p:txBody>
          <a:bodyPr/>
          <a:lstStyle/>
          <a:p>
            <a:r>
              <a:rPr lang="en-US" dirty="0"/>
              <a:t>13 December of 2021</a:t>
            </a:r>
          </a:p>
        </p:txBody>
      </p:sp>
      <p:sp>
        <p:nvSpPr>
          <p:cNvPr id="4" name="Text Placeholder 2">
            <a:extLst>
              <a:ext uri="{FF2B5EF4-FFF2-40B4-BE49-F238E27FC236}">
                <a16:creationId xmlns:a16="http://schemas.microsoft.com/office/drawing/2014/main" id="{51C76B4B-1B67-8F4D-865E-E66227837ED5}"/>
              </a:ext>
            </a:extLst>
          </p:cNvPr>
          <p:cNvSpPr txBox="1">
            <a:spLocks/>
          </p:cNvSpPr>
          <p:nvPr/>
        </p:nvSpPr>
        <p:spPr>
          <a:xfrm>
            <a:off x="1778041" y="3642189"/>
            <a:ext cx="9400853" cy="58422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1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All code will be made available at: </a:t>
            </a:r>
            <a:r>
              <a:rPr lang="en-US" sz="1800" dirty="0">
                <a:hlinkClick r:id="rId2"/>
              </a:rPr>
              <a:t>https://</a:t>
            </a:r>
            <a:r>
              <a:rPr lang="en-US" sz="1800" dirty="0" err="1">
                <a:hlinkClick r:id="rId2"/>
              </a:rPr>
              <a:t>github.com</a:t>
            </a:r>
            <a:r>
              <a:rPr lang="en-US" sz="1800" dirty="0">
                <a:hlinkClick r:id="rId2"/>
              </a:rPr>
              <a:t>/</a:t>
            </a:r>
            <a:r>
              <a:rPr lang="en-US" sz="1800" dirty="0" err="1">
                <a:hlinkClick r:id="rId2"/>
              </a:rPr>
              <a:t>DidierRLopes</a:t>
            </a:r>
            <a:r>
              <a:rPr lang="en-US" sz="1800" dirty="0">
                <a:hlinkClick r:id="rId2"/>
              </a:rPr>
              <a:t>/step-detection-ML</a:t>
            </a:r>
            <a:endParaRPr lang="en-US" sz="1800" dirty="0"/>
          </a:p>
        </p:txBody>
      </p:sp>
    </p:spTree>
    <p:extLst>
      <p:ext uri="{BB962C8B-B14F-4D97-AF65-F5344CB8AC3E}">
        <p14:creationId xmlns:p14="http://schemas.microsoft.com/office/powerpoint/2010/main" val="3343075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p:txBody>
          <a:bodyPr anchor="ctr"/>
          <a:lstStyle/>
          <a:p>
            <a:r>
              <a:rPr lang="en-GB" sz="3600" dirty="0"/>
              <a:t>NURVV TRACKERS AND DATA</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NURVV Trackers</a:t>
            </a:r>
          </a:p>
        </p:txBody>
      </p:sp>
      <p:pic>
        <p:nvPicPr>
          <p:cNvPr id="11" name="Picture 10" descr="A picture containing person, outdoor, feet&#10;&#10;Description automatically generated">
            <a:extLst>
              <a:ext uri="{FF2B5EF4-FFF2-40B4-BE49-F238E27FC236}">
                <a16:creationId xmlns:a16="http://schemas.microsoft.com/office/drawing/2014/main" id="{F068FCDE-5EEE-094C-B36C-F42EAAF64127}"/>
              </a:ext>
            </a:extLst>
          </p:cNvPr>
          <p:cNvPicPr>
            <a:picLocks noChangeAspect="1"/>
          </p:cNvPicPr>
          <p:nvPr/>
        </p:nvPicPr>
        <p:blipFill>
          <a:blip r:embed="rId2"/>
          <a:stretch>
            <a:fillRect/>
          </a:stretch>
        </p:blipFill>
        <p:spPr>
          <a:xfrm>
            <a:off x="1939825" y="2582513"/>
            <a:ext cx="8338176" cy="2771217"/>
          </a:xfrm>
          <a:prstGeom prst="rect">
            <a:avLst/>
          </a:prstGeom>
        </p:spPr>
      </p:pic>
      <p:sp>
        <p:nvSpPr>
          <p:cNvPr id="15" name="TextBox 14">
            <a:extLst>
              <a:ext uri="{FF2B5EF4-FFF2-40B4-BE49-F238E27FC236}">
                <a16:creationId xmlns:a16="http://schemas.microsoft.com/office/drawing/2014/main" id="{75273C0E-E414-CD4F-BE48-7FE3A34455CB}"/>
              </a:ext>
            </a:extLst>
          </p:cNvPr>
          <p:cNvSpPr txBox="1"/>
          <p:nvPr/>
        </p:nvSpPr>
        <p:spPr>
          <a:xfrm>
            <a:off x="785732" y="1504270"/>
            <a:ext cx="10402825" cy="1600438"/>
          </a:xfrm>
          <a:prstGeom prst="rect">
            <a:avLst/>
          </a:prstGeom>
          <a:noFill/>
        </p:spPr>
        <p:txBody>
          <a:bodyPr wrap="square">
            <a:spAutoFit/>
          </a:bodyPr>
          <a:lstStyle/>
          <a:p>
            <a:r>
              <a:rPr lang="en-GB" sz="2000" b="1" dirty="0"/>
              <a:t>NURVV Run (</a:t>
            </a:r>
            <a:r>
              <a:rPr lang="en-GB" sz="2000" b="1" dirty="0">
                <a:hlinkClick r:id="rId3"/>
              </a:rPr>
              <a:t>www.nurvv.com</a:t>
            </a:r>
            <a:r>
              <a:rPr lang="en-GB" sz="2000" b="1" dirty="0"/>
              <a:t>) hardware contains: </a:t>
            </a:r>
            <a:r>
              <a:rPr lang="en-GB" sz="2000" dirty="0"/>
              <a:t>2 thin smart insoles with 16 FSRs, a GNSS receiver, a barometer, a magnetometer, a 6-axis IMU and a 3-axis high-G accelerometer.</a:t>
            </a:r>
          </a:p>
          <a:p>
            <a:pPr marL="342900" indent="-342900">
              <a:buFont typeface="Arial" panose="020B0604020202020204" pitchFamily="34" charset="0"/>
              <a:buChar char="•"/>
            </a:pPr>
            <a:endParaRPr lang="en-GB" sz="2000" b="1" dirty="0"/>
          </a:p>
          <a:p>
            <a:endParaRPr lang="en-GB" sz="2000"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2821768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p:txBody>
          <a:bodyPr anchor="ctr"/>
          <a:lstStyle/>
          <a:p>
            <a:r>
              <a:rPr lang="en-GB" sz="3600"/>
              <a:t>NURVV TRACKERS AND DATA</a:t>
            </a:r>
            <a:endParaRPr lang="en-GB" sz="3600" dirty="0"/>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a:t>IMU Data Set</a:t>
            </a:r>
            <a:endParaRPr lang="en-GB" dirty="0"/>
          </a:p>
        </p:txBody>
      </p:sp>
      <p:pic>
        <p:nvPicPr>
          <p:cNvPr id="5" name="Picture 4">
            <a:extLst>
              <a:ext uri="{FF2B5EF4-FFF2-40B4-BE49-F238E27FC236}">
                <a16:creationId xmlns:a16="http://schemas.microsoft.com/office/drawing/2014/main" id="{48C985C4-6CAF-CE43-92D4-DC40410E00C2}"/>
              </a:ext>
            </a:extLst>
          </p:cNvPr>
          <p:cNvPicPr>
            <a:picLocks noChangeAspect="1"/>
          </p:cNvPicPr>
          <p:nvPr/>
        </p:nvPicPr>
        <p:blipFill>
          <a:blip r:embed="rId2"/>
          <a:stretch>
            <a:fillRect/>
          </a:stretch>
        </p:blipFill>
        <p:spPr>
          <a:xfrm>
            <a:off x="3392773" y="1439152"/>
            <a:ext cx="5395706" cy="4288051"/>
          </a:xfrm>
          <a:prstGeom prst="rect">
            <a:avLst/>
          </a:prstGeom>
        </p:spPr>
      </p:pic>
      <p:sp>
        <p:nvSpPr>
          <p:cNvPr id="7" name="TextBox 6">
            <a:extLst>
              <a:ext uri="{FF2B5EF4-FFF2-40B4-BE49-F238E27FC236}">
                <a16:creationId xmlns:a16="http://schemas.microsoft.com/office/drawing/2014/main" id="{FA9AE408-4758-A543-B640-613A6CB36767}"/>
              </a:ext>
            </a:extLst>
          </p:cNvPr>
          <p:cNvSpPr txBox="1"/>
          <p:nvPr/>
        </p:nvSpPr>
        <p:spPr>
          <a:xfrm>
            <a:off x="1308741" y="5796321"/>
            <a:ext cx="10883259" cy="369332"/>
          </a:xfrm>
          <a:prstGeom prst="rect">
            <a:avLst/>
          </a:prstGeom>
          <a:noFill/>
        </p:spPr>
        <p:txBody>
          <a:bodyPr wrap="square">
            <a:spAutoFit/>
          </a:bodyPr>
          <a:lstStyle/>
          <a:p>
            <a:r>
              <a:rPr lang="en-GB" sz="1800" dirty="0"/>
              <a:t>NURVV gave us access to 6 different datasets (distinct runners on different terrains with different shoes).</a:t>
            </a:r>
          </a:p>
        </p:txBody>
      </p:sp>
    </p:spTree>
    <p:extLst>
      <p:ext uri="{BB962C8B-B14F-4D97-AF65-F5344CB8AC3E}">
        <p14:creationId xmlns:p14="http://schemas.microsoft.com/office/powerpoint/2010/main" val="553522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p:txBody>
          <a:bodyPr anchor="ctr"/>
          <a:lstStyle/>
          <a:p>
            <a:r>
              <a:rPr lang="en-GB" sz="3600"/>
              <a:t>NURVV TRACKERS AND DATA</a:t>
            </a:r>
            <a:endParaRPr lang="en-GB" sz="3600" dirty="0"/>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a:t>IMU Data Set</a:t>
            </a:r>
            <a:endParaRPr lang="en-GB" dirty="0"/>
          </a:p>
        </p:txBody>
      </p:sp>
      <p:pic>
        <p:nvPicPr>
          <p:cNvPr id="6" name="Picture 5" descr="Chart, line chart&#10;&#10;Description automatically generated">
            <a:extLst>
              <a:ext uri="{FF2B5EF4-FFF2-40B4-BE49-F238E27FC236}">
                <a16:creationId xmlns:a16="http://schemas.microsoft.com/office/drawing/2014/main" id="{3A7EF0A3-5DCA-7343-B052-7C1167A48815}"/>
              </a:ext>
            </a:extLst>
          </p:cNvPr>
          <p:cNvPicPr>
            <a:picLocks noChangeAspect="1"/>
          </p:cNvPicPr>
          <p:nvPr/>
        </p:nvPicPr>
        <p:blipFill>
          <a:blip r:embed="rId2"/>
          <a:stretch>
            <a:fillRect/>
          </a:stretch>
        </p:blipFill>
        <p:spPr>
          <a:xfrm>
            <a:off x="2018740" y="1893177"/>
            <a:ext cx="8143769" cy="2571136"/>
          </a:xfrm>
          <a:prstGeom prst="rect">
            <a:avLst/>
          </a:prstGeom>
        </p:spPr>
      </p:pic>
      <p:sp>
        <p:nvSpPr>
          <p:cNvPr id="8" name="TextBox 7">
            <a:extLst>
              <a:ext uri="{FF2B5EF4-FFF2-40B4-BE49-F238E27FC236}">
                <a16:creationId xmlns:a16="http://schemas.microsoft.com/office/drawing/2014/main" id="{94A44BE5-F377-EE42-9FDF-353E881D1C98}"/>
              </a:ext>
            </a:extLst>
          </p:cNvPr>
          <p:cNvSpPr txBox="1"/>
          <p:nvPr/>
        </p:nvSpPr>
        <p:spPr>
          <a:xfrm>
            <a:off x="767443" y="4918338"/>
            <a:ext cx="10646362" cy="646331"/>
          </a:xfrm>
          <a:prstGeom prst="rect">
            <a:avLst/>
          </a:prstGeom>
          <a:noFill/>
        </p:spPr>
        <p:txBody>
          <a:bodyPr wrap="square">
            <a:spAutoFit/>
          </a:bodyPr>
          <a:lstStyle/>
          <a:p>
            <a:r>
              <a:rPr lang="en-GB" dirty="0"/>
              <a:t>Given the problem we are facing, this fast-sampling rate is critical, because it ensures that no sensor oscillations are missed, and it gives some safe margin error for the sample classification problem.</a:t>
            </a:r>
            <a:endParaRPr lang="en-US" dirty="0"/>
          </a:p>
        </p:txBody>
      </p:sp>
    </p:spTree>
    <p:extLst>
      <p:ext uri="{BB962C8B-B14F-4D97-AF65-F5344CB8AC3E}">
        <p14:creationId xmlns:p14="http://schemas.microsoft.com/office/powerpoint/2010/main" val="3018490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Exploratory Data Analysis</a:t>
            </a:r>
          </a:p>
        </p:txBody>
      </p:sp>
      <p:pic>
        <p:nvPicPr>
          <p:cNvPr id="5" name="Picture 4" descr="Chart, scatter chart&#10;&#10;Description automatically generated">
            <a:extLst>
              <a:ext uri="{FF2B5EF4-FFF2-40B4-BE49-F238E27FC236}">
                <a16:creationId xmlns:a16="http://schemas.microsoft.com/office/drawing/2014/main" id="{86C6EB8A-C501-2D42-9A47-7231C29A2139}"/>
              </a:ext>
            </a:extLst>
          </p:cNvPr>
          <p:cNvPicPr>
            <a:picLocks noChangeAspect="1"/>
          </p:cNvPicPr>
          <p:nvPr/>
        </p:nvPicPr>
        <p:blipFill>
          <a:blip r:embed="rId2"/>
          <a:stretch>
            <a:fillRect/>
          </a:stretch>
        </p:blipFill>
        <p:spPr>
          <a:xfrm>
            <a:off x="2166510" y="1703884"/>
            <a:ext cx="7884806" cy="3719591"/>
          </a:xfrm>
          <a:prstGeom prst="rect">
            <a:avLst/>
          </a:prstGeom>
        </p:spPr>
      </p:pic>
      <p:sp>
        <p:nvSpPr>
          <p:cNvPr id="7" name="TextBox 6">
            <a:extLst>
              <a:ext uri="{FF2B5EF4-FFF2-40B4-BE49-F238E27FC236}">
                <a16:creationId xmlns:a16="http://schemas.microsoft.com/office/drawing/2014/main" id="{5BBDE461-AA3C-7244-AEF8-48E760C24C10}"/>
              </a:ext>
            </a:extLst>
          </p:cNvPr>
          <p:cNvSpPr txBox="1"/>
          <p:nvPr/>
        </p:nvSpPr>
        <p:spPr>
          <a:xfrm>
            <a:off x="997961" y="5688207"/>
            <a:ext cx="10646362" cy="369332"/>
          </a:xfrm>
          <a:prstGeom prst="rect">
            <a:avLst/>
          </a:prstGeom>
          <a:noFill/>
        </p:spPr>
        <p:txBody>
          <a:bodyPr wrap="square">
            <a:spAutoFit/>
          </a:bodyPr>
          <a:lstStyle/>
          <a:p>
            <a:r>
              <a:rPr lang="en-GB" dirty="0"/>
              <a:t>Acceleration and angular velocity vectors in 3D as a function of time during the occurrence of a step.</a:t>
            </a:r>
            <a:endParaRPr lang="en-US" dirty="0"/>
          </a:p>
        </p:txBody>
      </p:sp>
    </p:spTree>
    <p:extLst>
      <p:ext uri="{BB962C8B-B14F-4D97-AF65-F5344CB8AC3E}">
        <p14:creationId xmlns:p14="http://schemas.microsoft.com/office/powerpoint/2010/main" val="3777082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Exploratory Data Analysis</a:t>
            </a:r>
          </a:p>
        </p:txBody>
      </p:sp>
      <p:pic>
        <p:nvPicPr>
          <p:cNvPr id="6" name="Picture 5" descr="A picture containing sky, flying, colorful, different&#10;&#10;Description automatically generated">
            <a:extLst>
              <a:ext uri="{FF2B5EF4-FFF2-40B4-BE49-F238E27FC236}">
                <a16:creationId xmlns:a16="http://schemas.microsoft.com/office/drawing/2014/main" id="{CC866523-2436-904D-BDBE-10F2B6906519}"/>
              </a:ext>
            </a:extLst>
          </p:cNvPr>
          <p:cNvPicPr>
            <a:picLocks noChangeAspect="1"/>
          </p:cNvPicPr>
          <p:nvPr/>
        </p:nvPicPr>
        <p:blipFill>
          <a:blip r:embed="rId2"/>
          <a:stretch>
            <a:fillRect/>
          </a:stretch>
        </p:blipFill>
        <p:spPr>
          <a:xfrm>
            <a:off x="2013759" y="1716546"/>
            <a:ext cx="8164482" cy="3424907"/>
          </a:xfrm>
          <a:prstGeom prst="rect">
            <a:avLst/>
          </a:prstGeom>
        </p:spPr>
      </p:pic>
      <p:sp>
        <p:nvSpPr>
          <p:cNvPr id="7" name="TextBox 6">
            <a:extLst>
              <a:ext uri="{FF2B5EF4-FFF2-40B4-BE49-F238E27FC236}">
                <a16:creationId xmlns:a16="http://schemas.microsoft.com/office/drawing/2014/main" id="{F02D2235-8BD2-C148-B6D4-E20A043876F7}"/>
              </a:ext>
            </a:extLst>
          </p:cNvPr>
          <p:cNvSpPr txBox="1"/>
          <p:nvPr/>
        </p:nvSpPr>
        <p:spPr>
          <a:xfrm>
            <a:off x="785733" y="5418847"/>
            <a:ext cx="10646362" cy="646331"/>
          </a:xfrm>
          <a:prstGeom prst="rect">
            <a:avLst/>
          </a:prstGeom>
          <a:noFill/>
        </p:spPr>
        <p:txBody>
          <a:bodyPr wrap="square">
            <a:spAutoFit/>
          </a:bodyPr>
          <a:lstStyle/>
          <a:p>
            <a:r>
              <a:rPr lang="en-GB" dirty="0"/>
              <a:t>PCA applied to acceleration and angular velocity as a function of time during the occurrence of a step. The arrows denote the flow of time.</a:t>
            </a:r>
            <a:endParaRPr lang="en-US" dirty="0"/>
          </a:p>
        </p:txBody>
      </p:sp>
    </p:spTree>
    <p:extLst>
      <p:ext uri="{BB962C8B-B14F-4D97-AF65-F5344CB8AC3E}">
        <p14:creationId xmlns:p14="http://schemas.microsoft.com/office/powerpoint/2010/main" val="4136423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Signal Processing</a:t>
            </a:r>
          </a:p>
        </p:txBody>
      </p:sp>
      <p:pic>
        <p:nvPicPr>
          <p:cNvPr id="5" name="Picture 4" descr="A picture containing text, shoji, window&#10;&#10;Description automatically generated">
            <a:extLst>
              <a:ext uri="{FF2B5EF4-FFF2-40B4-BE49-F238E27FC236}">
                <a16:creationId xmlns:a16="http://schemas.microsoft.com/office/drawing/2014/main" id="{7471EE91-9DB7-434A-B939-1A87882D732C}"/>
              </a:ext>
            </a:extLst>
          </p:cNvPr>
          <p:cNvPicPr>
            <a:picLocks noChangeAspect="1"/>
          </p:cNvPicPr>
          <p:nvPr/>
        </p:nvPicPr>
        <p:blipFill>
          <a:blip r:embed="rId2"/>
          <a:stretch>
            <a:fillRect/>
          </a:stretch>
        </p:blipFill>
        <p:spPr>
          <a:xfrm>
            <a:off x="3171258" y="1638216"/>
            <a:ext cx="5763724" cy="4571230"/>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75C93EEE-774C-8941-8D26-E5AFA12CA067}"/>
                  </a:ext>
                </a:extLst>
              </p:cNvPr>
              <p:cNvSpPr txBox="1"/>
              <p:nvPr/>
            </p:nvSpPr>
            <p:spPr>
              <a:xfrm>
                <a:off x="581489" y="2145890"/>
                <a:ext cx="2375900" cy="391261"/>
              </a:xfrm>
              <a:prstGeom prst="rect">
                <a:avLst/>
              </a:prstGeom>
              <a:noFill/>
            </p:spPr>
            <p:txBody>
              <a:bodyPr wrap="square">
                <a:spAutoFit/>
              </a:bodyPr>
              <a:lstStyle/>
              <a:p>
                <a:pPr algn="ctr"/>
                <a14:m>
                  <m:oMath xmlns:m="http://schemas.openxmlformats.org/officeDocument/2006/math">
                    <m:sSub>
                      <m:sSubPr>
                        <m:ctrlPr>
                          <a:rPr lang="en-GB" b="0" i="1" dirty="0" smtClean="0">
                            <a:latin typeface="Cambria Math" panose="02040503050406030204" pitchFamily="18" charset="0"/>
                          </a:rPr>
                        </m:ctrlPr>
                      </m:sSubPr>
                      <m:e>
                        <m:r>
                          <a:rPr lang="en-GB" b="0" i="1" dirty="0" smtClean="0">
                            <a:latin typeface="Cambria Math" panose="02040503050406030204" pitchFamily="18" charset="0"/>
                          </a:rPr>
                          <m:t>𝑎</m:t>
                        </m:r>
                      </m:e>
                      <m:sub>
                        <m:r>
                          <a:rPr lang="en-GB" b="0" i="1" dirty="0" smtClean="0">
                            <a:latin typeface="Cambria Math" panose="02040503050406030204" pitchFamily="18" charset="0"/>
                          </a:rPr>
                          <m:t>𝑥</m:t>
                        </m:r>
                      </m:sub>
                    </m:sSub>
                    <m:r>
                      <a:rPr lang="en-GB" b="0" i="1" dirty="0" smtClean="0">
                        <a:latin typeface="Cambria Math" panose="02040503050406030204" pitchFamily="18" charset="0"/>
                      </a:rPr>
                      <m:t>(</m:t>
                    </m:r>
                    <m:r>
                      <a:rPr lang="en-GB" b="0" i="1" dirty="0" smtClean="0">
                        <a:latin typeface="Cambria Math" panose="02040503050406030204" pitchFamily="18" charset="0"/>
                      </a:rPr>
                      <m:t>𝑡</m:t>
                    </m:r>
                    <m:r>
                      <a:rPr lang="en-GB" b="0" i="1" dirty="0" smtClean="0">
                        <a:latin typeface="Cambria Math" panose="02040503050406030204" pitchFamily="18" charset="0"/>
                      </a:rPr>
                      <m:t>)</m:t>
                    </m:r>
                  </m:oMath>
                </a14:m>
                <a:r>
                  <a:rPr lang="en-US" dirty="0"/>
                  <a:t>,</a:t>
                </a:r>
                <a:r>
                  <a:rPr lang="en-GB" dirty="0"/>
                  <a:t> </a:t>
                </a:r>
                <a14:m>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𝑦</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m:t>
                    </m:r>
                  </m:oMath>
                </a14:m>
                <a:r>
                  <a:rPr lang="en-US" dirty="0"/>
                  <a:t>,</a:t>
                </a:r>
                <a:r>
                  <a:rPr lang="en-GB" dirty="0"/>
                  <a:t> </a:t>
                </a:r>
                <a14:m>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oMath>
                </a14:m>
                <a:endParaRPr lang="en-US" dirty="0"/>
              </a:p>
            </p:txBody>
          </p:sp>
        </mc:Choice>
        <mc:Fallback xmlns="">
          <p:sp>
            <p:nvSpPr>
              <p:cNvPr id="10" name="TextBox 9">
                <a:extLst>
                  <a:ext uri="{FF2B5EF4-FFF2-40B4-BE49-F238E27FC236}">
                    <a16:creationId xmlns:a16="http://schemas.microsoft.com/office/drawing/2014/main" id="{75C93EEE-774C-8941-8D26-E5AFA12CA067}"/>
                  </a:ext>
                </a:extLst>
              </p:cNvPr>
              <p:cNvSpPr txBox="1">
                <a:spLocks noRot="1" noChangeAspect="1" noMove="1" noResize="1" noEditPoints="1" noAdjustHandles="1" noChangeArrowheads="1" noChangeShapeType="1" noTextEdit="1"/>
              </p:cNvSpPr>
              <p:nvPr/>
            </p:nvSpPr>
            <p:spPr>
              <a:xfrm>
                <a:off x="581489" y="2145890"/>
                <a:ext cx="2375900" cy="391261"/>
              </a:xfrm>
              <a:prstGeom prst="rect">
                <a:avLst/>
              </a:prstGeom>
              <a:blipFill>
                <a:blip r:embed="rId3"/>
                <a:stretch>
                  <a:fillRect t="-3125" b="-1875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5386DF76-C399-E747-91E0-78823944437E}"/>
                  </a:ext>
                </a:extLst>
              </p:cNvPr>
              <p:cNvSpPr txBox="1"/>
              <p:nvPr/>
            </p:nvSpPr>
            <p:spPr>
              <a:xfrm>
                <a:off x="262991" y="3429000"/>
                <a:ext cx="2694398" cy="945259"/>
              </a:xfrm>
              <a:prstGeom prst="rect">
                <a:avLst/>
              </a:prstGeom>
              <a:noFill/>
            </p:spPr>
            <p:txBody>
              <a:bodyPr wrap="square">
                <a:spAutoFit/>
              </a:bodyPr>
              <a:lstStyle/>
              <a:p>
                <a:pPr algn="ctr"/>
                <a14:m>
                  <m:oMath xmlns:m="http://schemas.openxmlformats.org/officeDocument/2006/math">
                    <m:sSub>
                      <m:sSubPr>
                        <m:ctrlPr>
                          <a:rPr lang="en-GB" b="0" i="1" dirty="0" smtClean="0">
                            <a:latin typeface="Cambria Math" panose="02040503050406030204" pitchFamily="18" charset="0"/>
                          </a:rPr>
                        </m:ctrlPr>
                      </m:sSubPr>
                      <m:e>
                        <m:r>
                          <a:rPr lang="en-GB" b="0" i="1" dirty="0" smtClean="0">
                            <a:latin typeface="Cambria Math" panose="02040503050406030204" pitchFamily="18" charset="0"/>
                          </a:rPr>
                          <m:t>𝑎</m:t>
                        </m:r>
                      </m:e>
                      <m:sub>
                        <m:r>
                          <a:rPr lang="en-GB" b="0" i="1" dirty="0" smtClean="0">
                            <a:latin typeface="Cambria Math" panose="02040503050406030204" pitchFamily="18" charset="0"/>
                          </a:rPr>
                          <m:t>𝑥</m:t>
                        </m:r>
                      </m:sub>
                    </m:sSub>
                    <m:d>
                      <m:dPr>
                        <m:ctrlPr>
                          <a:rPr lang="en-GB" b="0" i="1" dirty="0" smtClean="0">
                            <a:latin typeface="Cambria Math" panose="02040503050406030204" pitchFamily="18" charset="0"/>
                          </a:rPr>
                        </m:ctrlPr>
                      </m:dPr>
                      <m:e>
                        <m:r>
                          <a:rPr lang="en-GB" b="0" i="1" dirty="0" smtClean="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b="0" i="1" dirty="0" smtClean="0">
                        <a:latin typeface="Cambria Math" panose="02040503050406030204" pitchFamily="18" charset="0"/>
                      </a:rPr>
                      <m:t>−1</m:t>
                    </m:r>
                    <m:r>
                      <a:rPr lang="en-GB" i="1" dirty="0">
                        <a:latin typeface="Cambria Math" panose="02040503050406030204" pitchFamily="18" charset="0"/>
                      </a:rPr>
                      <m:t>)</m:t>
                    </m:r>
                  </m:oMath>
                </a14:m>
                <a:r>
                  <a:rPr lang="en-US" dirty="0"/>
                  <a:t>,</a:t>
                </a:r>
              </a:p>
              <a:p>
                <a:pPr algn="ctr"/>
                <a:r>
                  <a:rPr lang="en-GB" dirty="0"/>
                  <a:t> </a:t>
                </a:r>
                <a14:m>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r>
                          <a:rPr lang="en-GB" b="0" i="1" dirty="0" smtClean="0">
                            <a:latin typeface="Cambria Math" panose="02040503050406030204" pitchFamily="18" charset="0"/>
                          </a:rPr>
                          <m:t>−1</m:t>
                        </m:r>
                      </m:e>
                    </m:d>
                    <m:r>
                      <a:rPr lang="en-GB" b="0" i="1" dirty="0" smtClean="0">
                        <a:latin typeface="Cambria Math" panose="02040503050406030204" pitchFamily="18" charset="0"/>
                      </a:rPr>
                      <m:t>,</m:t>
                    </m:r>
                  </m:oMath>
                </a14:m>
                <a:r>
                  <a:rPr lang="en-GB" dirty="0"/>
                  <a:t> </a:t>
                </a:r>
              </a:p>
              <a:p>
                <a:pPr algn="ctr"/>
                <a14:m>
                  <m:oMathPara xmlns:m="http://schemas.openxmlformats.org/officeDocument/2006/math">
                    <m:oMathParaPr>
                      <m:jc m:val="centerGroup"/>
                    </m:oMathParaPr>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r>
                            <a:rPr lang="en-GB" b="0" i="1" dirty="0" smtClean="0">
                              <a:latin typeface="Cambria Math" panose="02040503050406030204" pitchFamily="18" charset="0"/>
                            </a:rPr>
                            <m:t>−1</m:t>
                          </m:r>
                        </m:e>
                      </m:d>
                    </m:oMath>
                  </m:oMathPara>
                </a14:m>
                <a:br>
                  <a:rPr lang="en-GB" dirty="0"/>
                </a:br>
                <a:endParaRPr lang="en-US" dirty="0"/>
              </a:p>
            </p:txBody>
          </p:sp>
        </mc:Choice>
        <mc:Fallback>
          <p:sp>
            <p:nvSpPr>
              <p:cNvPr id="11" name="TextBox 10">
                <a:extLst>
                  <a:ext uri="{FF2B5EF4-FFF2-40B4-BE49-F238E27FC236}">
                    <a16:creationId xmlns:a16="http://schemas.microsoft.com/office/drawing/2014/main" id="{5386DF76-C399-E747-91E0-78823944437E}"/>
                  </a:ext>
                </a:extLst>
              </p:cNvPr>
              <p:cNvSpPr txBox="1">
                <a:spLocks noRot="1" noChangeAspect="1" noMove="1" noResize="1" noEditPoints="1" noAdjustHandles="1" noChangeArrowheads="1" noChangeShapeType="1" noTextEdit="1"/>
              </p:cNvSpPr>
              <p:nvPr/>
            </p:nvSpPr>
            <p:spPr>
              <a:xfrm>
                <a:off x="262991" y="3429000"/>
                <a:ext cx="2694398" cy="945259"/>
              </a:xfrm>
              <a:prstGeom prst="rect">
                <a:avLst/>
              </a:prstGeom>
              <a:blipFill>
                <a:blip r:embed="rId4"/>
                <a:stretch>
                  <a:fillRect t="-4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19D7FFD2-7FAE-A847-9E3E-B6B911D0076A}"/>
                  </a:ext>
                </a:extLst>
              </p:cNvPr>
              <p:cNvSpPr txBox="1"/>
              <p:nvPr/>
            </p:nvSpPr>
            <p:spPr>
              <a:xfrm>
                <a:off x="9413553" y="2145889"/>
                <a:ext cx="2196958" cy="391261"/>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sSub>
                        <m:sSubPr>
                          <m:ctrlPr>
                            <a:rPr lang="en-GB" i="1" dirty="0" smtClean="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m:t>
                      </m:r>
                      <m:r>
                        <m:rPr>
                          <m:nor/>
                        </m:rPr>
                        <a:rPr lang="en-US" dirty="0"/>
                        <m:t>,</m:t>
                      </m:r>
                      <m:r>
                        <m:rPr>
                          <m:nor/>
                        </m:rPr>
                        <a:rPr lang="en-GB" dirty="0"/>
                        <m:t> </m:t>
                      </m:r>
                      <m:sSub>
                        <m:sSubPr>
                          <m:ctrlPr>
                            <a:rPr lang="en-GB" i="1" dirty="0">
                              <a:latin typeface="Cambria Math" panose="02040503050406030204" pitchFamily="18" charset="0"/>
                            </a:rPr>
                          </m:ctrlPr>
                        </m:sSubPr>
                        <m:e>
                          <m:r>
                            <a:rPr lang="en-GB" i="1" dirty="0" smtClean="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𝑦</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m:t>
                      </m:r>
                      <m:r>
                        <m:rPr>
                          <m:nor/>
                        </m:rPr>
                        <a:rPr lang="en-US" dirty="0"/>
                        <m:t>,</m:t>
                      </m:r>
                      <m:r>
                        <m:rPr>
                          <m:nor/>
                        </m:rPr>
                        <a:rPr lang="en-GB" dirty="0"/>
                        <m:t> </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𝑧</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m:t>
                      </m:r>
                    </m:oMath>
                  </m:oMathPara>
                </a14:m>
                <a:endParaRPr lang="en-US" dirty="0"/>
              </a:p>
            </p:txBody>
          </p:sp>
        </mc:Choice>
        <mc:Fallback>
          <p:sp>
            <p:nvSpPr>
              <p:cNvPr id="13" name="TextBox 12">
                <a:extLst>
                  <a:ext uri="{FF2B5EF4-FFF2-40B4-BE49-F238E27FC236}">
                    <a16:creationId xmlns:a16="http://schemas.microsoft.com/office/drawing/2014/main" id="{19D7FFD2-7FAE-A847-9E3E-B6B911D0076A}"/>
                  </a:ext>
                </a:extLst>
              </p:cNvPr>
              <p:cNvSpPr txBox="1">
                <a:spLocks noRot="1" noChangeAspect="1" noMove="1" noResize="1" noEditPoints="1" noAdjustHandles="1" noChangeArrowheads="1" noChangeShapeType="1" noTextEdit="1"/>
              </p:cNvSpPr>
              <p:nvPr/>
            </p:nvSpPr>
            <p:spPr>
              <a:xfrm>
                <a:off x="9413553" y="2145889"/>
                <a:ext cx="2196958" cy="391261"/>
              </a:xfrm>
              <a:prstGeom prst="rect">
                <a:avLst/>
              </a:prstGeom>
              <a:blipFill>
                <a:blip r:embed="rId5"/>
                <a:stretch>
                  <a:fillRect t="-3125" b="-125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EFD58FA0-4695-3D4A-9920-C373B787EEBC}"/>
                  </a:ext>
                </a:extLst>
              </p:cNvPr>
              <p:cNvSpPr txBox="1"/>
              <p:nvPr/>
            </p:nvSpPr>
            <p:spPr>
              <a:xfrm>
                <a:off x="9148851" y="3451201"/>
                <a:ext cx="2694398" cy="945259"/>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sSub>
                        <m:sSubPr>
                          <m:ctrlPr>
                            <a:rPr lang="en-GB" b="0" i="1" dirty="0" smtClean="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𝑥</m:t>
                          </m:r>
                        </m:sub>
                      </m:sSub>
                      <m:d>
                        <m:dPr>
                          <m:ctrlPr>
                            <a:rPr lang="en-GB" b="0" i="1" dirty="0" smtClean="0">
                              <a:latin typeface="Cambria Math" panose="02040503050406030204" pitchFamily="18" charset="0"/>
                            </a:rPr>
                          </m:ctrlPr>
                        </m:dPr>
                        <m:e>
                          <m:r>
                            <a:rPr lang="en-GB" b="0" i="1" dirty="0" smtClean="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b="0" i="1" dirty="0" smtClean="0">
                          <a:latin typeface="Cambria Math" panose="02040503050406030204" pitchFamily="18" charset="0"/>
                        </a:rPr>
                        <m:t>−1</m:t>
                      </m:r>
                      <m:r>
                        <a:rPr lang="en-GB" i="1" dirty="0">
                          <a:latin typeface="Cambria Math" panose="02040503050406030204" pitchFamily="18" charset="0"/>
                        </a:rPr>
                        <m:t>)</m:t>
                      </m:r>
                      <m:r>
                        <a:rPr lang="en-US" i="1" dirty="0" smtClean="0">
                          <a:latin typeface="Cambria Math" panose="02040503050406030204" pitchFamily="18" charset="0"/>
                        </a:rPr>
                        <m:t>,</m:t>
                      </m:r>
                    </m:oMath>
                  </m:oMathPara>
                </a14:m>
                <a:endParaRPr lang="en-US" dirty="0"/>
              </a:p>
              <a:p>
                <a:pPr algn="ctr"/>
                <a:r>
                  <a:rPr lang="en-GB" dirty="0"/>
                  <a:t> </a:t>
                </a:r>
                <a14:m>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r>
                          <a:rPr lang="en-GB" b="0" i="1" dirty="0" smtClean="0">
                            <a:latin typeface="Cambria Math" panose="02040503050406030204" pitchFamily="18" charset="0"/>
                          </a:rPr>
                          <m:t>−1</m:t>
                        </m:r>
                      </m:e>
                    </m:d>
                    <m:r>
                      <a:rPr lang="en-GB" b="0" i="1" dirty="0" smtClean="0">
                        <a:latin typeface="Cambria Math" panose="02040503050406030204" pitchFamily="18" charset="0"/>
                      </a:rPr>
                      <m:t>,</m:t>
                    </m:r>
                  </m:oMath>
                </a14:m>
                <a:r>
                  <a:rPr lang="en-GB" dirty="0"/>
                  <a:t> </a:t>
                </a:r>
              </a:p>
              <a:p>
                <a:pPr algn="ctr"/>
                <a14:m>
                  <m:oMathPara xmlns:m="http://schemas.openxmlformats.org/officeDocument/2006/math">
                    <m:oMathParaPr>
                      <m:jc m:val="centerGroup"/>
                    </m:oMathParaPr>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r>
                            <a:rPr lang="en-GB" b="0" i="1" dirty="0" smtClean="0">
                              <a:latin typeface="Cambria Math" panose="02040503050406030204" pitchFamily="18" charset="0"/>
                            </a:rPr>
                            <m:t>−1</m:t>
                          </m:r>
                        </m:e>
                      </m:d>
                    </m:oMath>
                  </m:oMathPara>
                </a14:m>
                <a:br>
                  <a:rPr lang="en-GB" dirty="0"/>
                </a:br>
                <a:endParaRPr lang="en-US" dirty="0"/>
              </a:p>
            </p:txBody>
          </p:sp>
        </mc:Choice>
        <mc:Fallback>
          <p:sp>
            <p:nvSpPr>
              <p:cNvPr id="14" name="TextBox 13">
                <a:extLst>
                  <a:ext uri="{FF2B5EF4-FFF2-40B4-BE49-F238E27FC236}">
                    <a16:creationId xmlns:a16="http://schemas.microsoft.com/office/drawing/2014/main" id="{EFD58FA0-4695-3D4A-9920-C373B787EEBC}"/>
                  </a:ext>
                </a:extLst>
              </p:cNvPr>
              <p:cNvSpPr txBox="1">
                <a:spLocks noRot="1" noChangeAspect="1" noMove="1" noResize="1" noEditPoints="1" noAdjustHandles="1" noChangeArrowheads="1" noChangeShapeType="1" noTextEdit="1"/>
              </p:cNvSpPr>
              <p:nvPr/>
            </p:nvSpPr>
            <p:spPr>
              <a:xfrm>
                <a:off x="9148851" y="3451201"/>
                <a:ext cx="2694398" cy="945259"/>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5" name="TextBox 14">
                <a:extLst>
                  <a:ext uri="{FF2B5EF4-FFF2-40B4-BE49-F238E27FC236}">
                    <a16:creationId xmlns:a16="http://schemas.microsoft.com/office/drawing/2014/main" id="{7EA30573-3938-834F-9D1C-CB30E599470C}"/>
                  </a:ext>
                </a:extLst>
              </p:cNvPr>
              <p:cNvSpPr txBox="1"/>
              <p:nvPr/>
            </p:nvSpPr>
            <p:spPr>
              <a:xfrm>
                <a:off x="-157536" y="4741677"/>
                <a:ext cx="3431569" cy="1169936"/>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𝐴</m:t>
                      </m:r>
                      <m:r>
                        <a:rPr lang="en-GB" b="0" i="1" smtClean="0">
                          <a:latin typeface="Cambria Math" panose="02040503050406030204" pitchFamily="18" charset="0"/>
                        </a:rPr>
                        <m:t>=</m:t>
                      </m:r>
                      <m:rad>
                        <m:radPr>
                          <m:degHide m:val="on"/>
                          <m:ctrlPr>
                            <a:rPr lang="en-GB" b="0" i="1" smtClean="0">
                              <a:latin typeface="Cambria Math" panose="02040503050406030204" pitchFamily="18" charset="0"/>
                            </a:rPr>
                          </m:ctrlPr>
                        </m:radPr>
                        <m:deg/>
                        <m:e>
                          <m:eqArr>
                            <m:eqArrPr>
                              <m:ctrlPr>
                                <a:rPr lang="en-GB" i="1">
                                  <a:latin typeface="Cambria Math" panose="02040503050406030204" pitchFamily="18" charset="0"/>
                                </a:rPr>
                              </m:ctrlPr>
                            </m:eqArrPr>
                            <m:e>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𝑥</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
                              <m:r>
                                <a:rPr lang="en-GB" b="0" i="1" smtClean="0">
                                  <a:latin typeface="Cambria Math" panose="02040503050406030204" pitchFamily="18" charset="0"/>
                                </a:rPr>
                                <m:t>+ </m:t>
                              </m:r>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𝑦</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
                              <m:r>
                                <a:rPr lang="en-GB" b="0" i="1" smtClean="0">
                                  <a:latin typeface="Cambria Math" panose="02040503050406030204" pitchFamily="18" charset="0"/>
                                </a:rPr>
                                <m:t>+ </m:t>
                              </m:r>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𝑧</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qArr>
                        </m:e>
                      </m:rad>
                    </m:oMath>
                  </m:oMathPara>
                </a14:m>
                <a:endParaRPr lang="en-US" dirty="0"/>
              </a:p>
            </p:txBody>
          </p:sp>
        </mc:Choice>
        <mc:Fallback>
          <p:sp>
            <p:nvSpPr>
              <p:cNvPr id="15" name="TextBox 14">
                <a:extLst>
                  <a:ext uri="{FF2B5EF4-FFF2-40B4-BE49-F238E27FC236}">
                    <a16:creationId xmlns:a16="http://schemas.microsoft.com/office/drawing/2014/main" id="{7EA30573-3938-834F-9D1C-CB30E599470C}"/>
                  </a:ext>
                </a:extLst>
              </p:cNvPr>
              <p:cNvSpPr txBox="1">
                <a:spLocks noRot="1" noChangeAspect="1" noMove="1" noResize="1" noEditPoints="1" noAdjustHandles="1" noChangeArrowheads="1" noChangeShapeType="1" noTextEdit="1"/>
              </p:cNvSpPr>
              <p:nvPr/>
            </p:nvSpPr>
            <p:spPr>
              <a:xfrm>
                <a:off x="-157536" y="4741677"/>
                <a:ext cx="3431569" cy="1169936"/>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4BF8B05B-315E-8F4F-A4A1-D16FA85ECE3E}"/>
                  </a:ext>
                </a:extLst>
              </p:cNvPr>
              <p:cNvSpPr txBox="1"/>
              <p:nvPr/>
            </p:nvSpPr>
            <p:spPr>
              <a:xfrm>
                <a:off x="8760288" y="4741677"/>
                <a:ext cx="3503488" cy="1169936"/>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𝐵</m:t>
                      </m:r>
                      <m:r>
                        <a:rPr lang="en-GB" b="0" i="1" smtClean="0">
                          <a:latin typeface="Cambria Math" panose="02040503050406030204" pitchFamily="18" charset="0"/>
                        </a:rPr>
                        <m:t>=</m:t>
                      </m:r>
                      <m:rad>
                        <m:radPr>
                          <m:degHide m:val="on"/>
                          <m:ctrlPr>
                            <a:rPr lang="en-GB" b="0" i="1" smtClean="0">
                              <a:latin typeface="Cambria Math" panose="02040503050406030204" pitchFamily="18" charset="0"/>
                            </a:rPr>
                          </m:ctrlPr>
                        </m:radPr>
                        <m:deg/>
                        <m:e>
                          <m:eqArr>
                            <m:eqArrPr>
                              <m:ctrlPr>
                                <a:rPr lang="en-GB" i="1">
                                  <a:latin typeface="Cambria Math" panose="02040503050406030204" pitchFamily="18" charset="0"/>
                                </a:rPr>
                              </m:ctrlPr>
                            </m:eqArrPr>
                            <m:e>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𝑥</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
                              <m:r>
                                <a:rPr lang="en-GB" b="0" i="1" smtClean="0">
                                  <a:latin typeface="Cambria Math" panose="02040503050406030204" pitchFamily="18" charset="0"/>
                                </a:rPr>
                                <m:t>+ </m:t>
                              </m:r>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smtClean="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𝑦</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
                              <m:r>
                                <a:rPr lang="en-GB" b="0" i="1" smtClean="0">
                                  <a:latin typeface="Cambria Math" panose="02040503050406030204" pitchFamily="18" charset="0"/>
                                </a:rPr>
                                <m:t>+ </m:t>
                              </m:r>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𝑧</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qArr>
                        </m:e>
                      </m:rad>
                    </m:oMath>
                  </m:oMathPara>
                </a14:m>
                <a:endParaRPr lang="en-US" dirty="0"/>
              </a:p>
            </p:txBody>
          </p:sp>
        </mc:Choice>
        <mc:Fallback xmlns="">
          <p:sp>
            <p:nvSpPr>
              <p:cNvPr id="17" name="TextBox 16">
                <a:extLst>
                  <a:ext uri="{FF2B5EF4-FFF2-40B4-BE49-F238E27FC236}">
                    <a16:creationId xmlns:a16="http://schemas.microsoft.com/office/drawing/2014/main" id="{4BF8B05B-315E-8F4F-A4A1-D16FA85ECE3E}"/>
                  </a:ext>
                </a:extLst>
              </p:cNvPr>
              <p:cNvSpPr txBox="1">
                <a:spLocks noRot="1" noChangeAspect="1" noMove="1" noResize="1" noEditPoints="1" noAdjustHandles="1" noChangeArrowheads="1" noChangeShapeType="1" noTextEdit="1"/>
              </p:cNvSpPr>
              <p:nvPr/>
            </p:nvSpPr>
            <p:spPr>
              <a:xfrm>
                <a:off x="8760288" y="4741677"/>
                <a:ext cx="3503488" cy="1169936"/>
              </a:xfrm>
              <a:prstGeom prst="rect">
                <a:avLst/>
              </a:prstGeom>
              <a:blipFill>
                <a:blip r:embed="rId8"/>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033357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Signal Processing</a:t>
            </a:r>
          </a:p>
        </p:txBody>
      </p:sp>
      <p:pic>
        <p:nvPicPr>
          <p:cNvPr id="6" name="Picture 5" descr="A picture containing shoji, building&#10;&#10;Description automatically generated">
            <a:extLst>
              <a:ext uri="{FF2B5EF4-FFF2-40B4-BE49-F238E27FC236}">
                <a16:creationId xmlns:a16="http://schemas.microsoft.com/office/drawing/2014/main" id="{95DF343C-1451-CA41-8C61-B9671D016C58}"/>
              </a:ext>
            </a:extLst>
          </p:cNvPr>
          <p:cNvPicPr>
            <a:picLocks noChangeAspect="1"/>
          </p:cNvPicPr>
          <p:nvPr/>
        </p:nvPicPr>
        <p:blipFill>
          <a:blip r:embed="rId2"/>
          <a:stretch>
            <a:fillRect/>
          </a:stretch>
        </p:blipFill>
        <p:spPr>
          <a:xfrm>
            <a:off x="4521605" y="1834159"/>
            <a:ext cx="7298207" cy="4038714"/>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F5457C1-2452-D349-A2A7-288C7C953DE4}"/>
                  </a:ext>
                </a:extLst>
              </p:cNvPr>
              <p:cNvSpPr txBox="1"/>
              <p:nvPr/>
            </p:nvSpPr>
            <p:spPr>
              <a:xfrm>
                <a:off x="489024" y="2162932"/>
                <a:ext cx="3456254" cy="796885"/>
              </a:xfrm>
              <a:prstGeom prst="rect">
                <a:avLst/>
              </a:prstGeom>
              <a:noFill/>
            </p:spPr>
            <p:txBody>
              <a:bodyPr wrap="square">
                <a:spAutoFit/>
              </a:bodyPr>
              <a:lstStyle/>
              <a:p>
                <a:pPr algn="ctr"/>
                <a14:m>
                  <m:oMath xmlns:m="http://schemas.openxmlformats.org/officeDocument/2006/math">
                    <m:r>
                      <m:rPr>
                        <m:sty m:val="p"/>
                      </m:rPr>
                      <a:rPr lang="en-GB" b="0" i="0" smtClean="0">
                        <a:latin typeface="Cambria Math" panose="02040503050406030204" pitchFamily="18" charset="0"/>
                      </a:rPr>
                      <m:t>X</m:t>
                    </m:r>
                    <m:r>
                      <a:rPr lang="en-GB" i="1">
                        <a:latin typeface="Cambria Math" panose="02040503050406030204" pitchFamily="18" charset="0"/>
                      </a:rPr>
                      <m:t> = </m:t>
                    </m:r>
                    <m:f>
                      <m:fPr>
                        <m:ctrlPr>
                          <a:rPr lang="en-GB" b="0" i="1" smtClean="0">
                            <a:latin typeface="Cambria Math" panose="02040503050406030204" pitchFamily="18" charset="0"/>
                          </a:rPr>
                        </m:ctrlPr>
                      </m:fPr>
                      <m:num>
                        <m:r>
                          <a:rPr lang="en-GB" b="0" i="1" smtClean="0">
                            <a:latin typeface="Cambria Math" panose="02040503050406030204" pitchFamily="18" charset="0"/>
                          </a:rPr>
                          <m:t>𝐴</m:t>
                        </m:r>
                        <m:r>
                          <a:rPr lang="en-GB" b="0" i="1" smtClean="0">
                            <a:latin typeface="Cambria Math" panose="02040503050406030204" pitchFamily="18" charset="0"/>
                          </a:rPr>
                          <m:t> − </m:t>
                        </m:r>
                        <m:sSub>
                          <m:sSubPr>
                            <m:ctrlPr>
                              <a:rPr lang="en-GB" b="0" i="1" smtClean="0">
                                <a:latin typeface="Cambria Math" panose="02040503050406030204" pitchFamily="18" charset="0"/>
                              </a:rPr>
                            </m:ctrlPr>
                          </m:sSubPr>
                          <m:e>
                            <m:r>
                              <a:rPr lang="en-GB" i="1">
                                <a:latin typeface="Cambria Math" panose="02040503050406030204" pitchFamily="18" charset="0"/>
                                <a:ea typeface="Cambria Math" panose="02040503050406030204" pitchFamily="18" charset="0"/>
                              </a:rPr>
                              <m:t>𝜇</m:t>
                            </m:r>
                          </m:e>
                          <m:sub>
                            <m:r>
                              <a:rPr lang="en-GB" b="0" i="1" smtClean="0">
                                <a:latin typeface="Cambria Math" panose="02040503050406030204" pitchFamily="18" charset="0"/>
                              </a:rPr>
                              <m:t>𝐴</m:t>
                            </m:r>
                          </m:sub>
                        </m:sSub>
                      </m:num>
                      <m:den>
                        <m:sSub>
                          <m:sSubPr>
                            <m:ctrlPr>
                              <a:rPr lang="en-GB" i="1">
                                <a:latin typeface="Cambria Math" panose="02040503050406030204" pitchFamily="18" charset="0"/>
                              </a:rPr>
                            </m:ctrlPr>
                          </m:sSubPr>
                          <m:e>
                            <m:r>
                              <a:rPr lang="en-GB" i="1" smtClean="0">
                                <a:latin typeface="Cambria Math" panose="02040503050406030204" pitchFamily="18" charset="0"/>
                                <a:ea typeface="Cambria Math" panose="02040503050406030204" pitchFamily="18" charset="0"/>
                              </a:rPr>
                              <m:t>𝜎</m:t>
                            </m:r>
                          </m:e>
                          <m:sub>
                            <m:r>
                              <a:rPr lang="en-GB" i="1">
                                <a:latin typeface="Cambria Math" panose="02040503050406030204" pitchFamily="18" charset="0"/>
                              </a:rPr>
                              <m:t>𝐴</m:t>
                            </m:r>
                          </m:sub>
                        </m:sSub>
                      </m:den>
                    </m:f>
                  </m:oMath>
                </a14:m>
                <a:r>
                  <a:rPr lang="en-US" dirty="0"/>
                  <a:t>, 	</a:t>
                </a:r>
                <a:r>
                  <a:rPr lang="en-GB" dirty="0"/>
                  <a:t> </a:t>
                </a:r>
                <a14:m>
                  <m:oMath xmlns:m="http://schemas.openxmlformats.org/officeDocument/2006/math">
                    <m:r>
                      <a:rPr lang="en-GB" b="0" i="1" smtClean="0">
                        <a:latin typeface="Cambria Math" panose="02040503050406030204" pitchFamily="18" charset="0"/>
                      </a:rPr>
                      <m:t>𝑌</m:t>
                    </m:r>
                  </m:oMath>
                </a14:m>
                <a:r>
                  <a:rPr lang="en-GB" dirty="0"/>
                  <a:t> </a:t>
                </a:r>
                <a14:m>
                  <m:oMath xmlns:m="http://schemas.openxmlformats.org/officeDocument/2006/math">
                    <m:r>
                      <a:rPr lang="en-GB" i="1">
                        <a:latin typeface="Cambria Math" panose="02040503050406030204" pitchFamily="18" charset="0"/>
                      </a:rPr>
                      <m:t>= </m:t>
                    </m:r>
                    <m:f>
                      <m:fPr>
                        <m:ctrlPr>
                          <a:rPr lang="en-GB" i="1">
                            <a:latin typeface="Cambria Math" panose="02040503050406030204" pitchFamily="18" charset="0"/>
                          </a:rPr>
                        </m:ctrlPr>
                      </m:fPr>
                      <m:num>
                        <m:r>
                          <a:rPr lang="en-GB" b="0" i="1" smtClean="0">
                            <a:latin typeface="Cambria Math" panose="02040503050406030204" pitchFamily="18" charset="0"/>
                          </a:rPr>
                          <m:t>𝐵</m:t>
                        </m:r>
                        <m:r>
                          <a:rPr lang="en-GB" i="1">
                            <a:latin typeface="Cambria Math" panose="02040503050406030204" pitchFamily="18" charset="0"/>
                          </a:rPr>
                          <m:t> −</m:t>
                        </m:r>
                        <m:r>
                          <a:rPr lang="en-GB" b="0" i="1" smtClean="0">
                            <a:latin typeface="Cambria Math" panose="02040503050406030204" pitchFamily="18" charset="0"/>
                          </a:rPr>
                          <m:t> </m:t>
                        </m:r>
                        <m:sSub>
                          <m:sSubPr>
                            <m:ctrlPr>
                              <a:rPr lang="en-GB" i="1">
                                <a:latin typeface="Cambria Math" panose="02040503050406030204" pitchFamily="18" charset="0"/>
                              </a:rPr>
                            </m:ctrlPr>
                          </m:sSubPr>
                          <m:e>
                            <m:r>
                              <a:rPr lang="en-GB" i="1">
                                <a:latin typeface="Cambria Math" panose="02040503050406030204" pitchFamily="18" charset="0"/>
                                <a:ea typeface="Cambria Math" panose="02040503050406030204" pitchFamily="18" charset="0"/>
                              </a:rPr>
                              <m:t>𝜇</m:t>
                            </m:r>
                          </m:e>
                          <m:sub>
                            <m:r>
                              <a:rPr lang="en-GB" b="0" i="1" smtClean="0">
                                <a:latin typeface="Cambria Math" panose="02040503050406030204" pitchFamily="18" charset="0"/>
                                <a:ea typeface="Cambria Math" panose="02040503050406030204" pitchFamily="18" charset="0"/>
                              </a:rPr>
                              <m:t>𝐵</m:t>
                            </m:r>
                          </m:sub>
                        </m:sSub>
                      </m:num>
                      <m:den>
                        <m:sSub>
                          <m:sSubPr>
                            <m:ctrlPr>
                              <a:rPr lang="en-GB" i="1">
                                <a:latin typeface="Cambria Math" panose="02040503050406030204" pitchFamily="18" charset="0"/>
                              </a:rPr>
                            </m:ctrlPr>
                          </m:sSubPr>
                          <m:e>
                            <m:r>
                              <a:rPr lang="en-GB" i="1">
                                <a:latin typeface="Cambria Math" panose="02040503050406030204" pitchFamily="18" charset="0"/>
                                <a:ea typeface="Cambria Math" panose="02040503050406030204" pitchFamily="18" charset="0"/>
                              </a:rPr>
                              <m:t>𝜎</m:t>
                            </m:r>
                          </m:e>
                          <m:sub>
                            <m:r>
                              <a:rPr lang="en-GB" b="0" i="1" smtClean="0">
                                <a:latin typeface="Cambria Math" panose="02040503050406030204" pitchFamily="18" charset="0"/>
                                <a:ea typeface="Cambria Math" panose="02040503050406030204" pitchFamily="18" charset="0"/>
                              </a:rPr>
                              <m:t>𝐵</m:t>
                            </m:r>
                          </m:sub>
                        </m:sSub>
                      </m:den>
                    </m:f>
                  </m:oMath>
                </a14:m>
                <a:endParaRPr lang="en-US" dirty="0"/>
              </a:p>
              <a:p>
                <a:pPr algn="ctr"/>
                <a:endParaRPr lang="en-US" dirty="0"/>
              </a:p>
            </p:txBody>
          </p:sp>
        </mc:Choice>
        <mc:Fallback xmlns="">
          <p:sp>
            <p:nvSpPr>
              <p:cNvPr id="7" name="TextBox 6">
                <a:extLst>
                  <a:ext uri="{FF2B5EF4-FFF2-40B4-BE49-F238E27FC236}">
                    <a16:creationId xmlns:a16="http://schemas.microsoft.com/office/drawing/2014/main" id="{DF5457C1-2452-D349-A2A7-288C7C953DE4}"/>
                  </a:ext>
                </a:extLst>
              </p:cNvPr>
              <p:cNvSpPr txBox="1">
                <a:spLocks noRot="1" noChangeAspect="1" noMove="1" noResize="1" noEditPoints="1" noAdjustHandles="1" noChangeArrowheads="1" noChangeShapeType="1" noTextEdit="1"/>
              </p:cNvSpPr>
              <p:nvPr/>
            </p:nvSpPr>
            <p:spPr>
              <a:xfrm>
                <a:off x="489024" y="2162932"/>
                <a:ext cx="3456254" cy="796885"/>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16D72711-43B5-EA41-AAC3-9419AA1AAE59}"/>
                  </a:ext>
                </a:extLst>
              </p:cNvPr>
              <p:cNvSpPr txBox="1"/>
              <p:nvPr/>
            </p:nvSpPr>
            <p:spPr>
              <a:xfrm>
                <a:off x="489024" y="2869013"/>
                <a:ext cx="3456254" cy="609077"/>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n-GB" i="1">
                          <a:latin typeface="Cambria Math" panose="02040503050406030204" pitchFamily="18" charset="0"/>
                        </a:rPr>
                        <m:t>𝑍</m:t>
                      </m:r>
                      <m:r>
                        <a:rPr lang="en-GB" i="1">
                          <a:latin typeface="Cambria Math" panose="02040503050406030204" pitchFamily="18" charset="0"/>
                        </a:rPr>
                        <m:t> =</m:t>
                      </m:r>
                      <m:f>
                        <m:fPr>
                          <m:ctrlPr>
                            <a:rPr lang="en-GB" b="0" i="1" smtClean="0">
                              <a:latin typeface="Cambria Math" panose="02040503050406030204" pitchFamily="18" charset="0"/>
                            </a:rPr>
                          </m:ctrlPr>
                        </m:fPr>
                        <m:num>
                          <m:r>
                            <a:rPr lang="en-GB" b="0" i="1" smtClean="0">
                              <a:latin typeface="Cambria Math" panose="02040503050406030204" pitchFamily="18" charset="0"/>
                            </a:rPr>
                            <m:t>𝑋</m:t>
                          </m:r>
                          <m:r>
                            <a:rPr lang="en-GB" b="0" i="1" smtClean="0">
                              <a:latin typeface="Cambria Math" panose="02040503050406030204" pitchFamily="18" charset="0"/>
                            </a:rPr>
                            <m:t>+</m:t>
                          </m:r>
                          <m:r>
                            <a:rPr lang="en-GB" b="0" i="1" smtClean="0">
                              <a:latin typeface="Cambria Math" panose="02040503050406030204" pitchFamily="18" charset="0"/>
                            </a:rPr>
                            <m:t>𝑌</m:t>
                          </m:r>
                        </m:num>
                        <m:den>
                          <m:r>
                            <a:rPr lang="en-GB" b="0" i="1" smtClean="0">
                              <a:latin typeface="Cambria Math" panose="02040503050406030204" pitchFamily="18" charset="0"/>
                            </a:rPr>
                            <m:t>2</m:t>
                          </m:r>
                        </m:den>
                      </m:f>
                    </m:oMath>
                  </m:oMathPara>
                </a14:m>
                <a:endParaRPr lang="en-US" dirty="0"/>
              </a:p>
            </p:txBody>
          </p:sp>
        </mc:Choice>
        <mc:Fallback xmlns="">
          <p:sp>
            <p:nvSpPr>
              <p:cNvPr id="8" name="TextBox 7">
                <a:extLst>
                  <a:ext uri="{FF2B5EF4-FFF2-40B4-BE49-F238E27FC236}">
                    <a16:creationId xmlns:a16="http://schemas.microsoft.com/office/drawing/2014/main" id="{16D72711-43B5-EA41-AAC3-9419AA1AAE59}"/>
                  </a:ext>
                </a:extLst>
              </p:cNvPr>
              <p:cNvSpPr txBox="1">
                <a:spLocks noRot="1" noChangeAspect="1" noMove="1" noResize="1" noEditPoints="1" noAdjustHandles="1" noChangeArrowheads="1" noChangeShapeType="1" noTextEdit="1"/>
              </p:cNvSpPr>
              <p:nvPr/>
            </p:nvSpPr>
            <p:spPr>
              <a:xfrm>
                <a:off x="489024" y="2869013"/>
                <a:ext cx="3456254" cy="609077"/>
              </a:xfrm>
              <a:prstGeom prst="rect">
                <a:avLst/>
              </a:prstGeom>
              <a:blipFill>
                <a:blip r:embed="rId4"/>
                <a:stretch>
                  <a:fillRect b="-204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9C8ECBD-375E-D246-95A6-FDC684D24724}"/>
                  </a:ext>
                </a:extLst>
              </p:cNvPr>
              <p:cNvSpPr txBox="1"/>
              <p:nvPr/>
            </p:nvSpPr>
            <p:spPr>
              <a:xfrm>
                <a:off x="489024" y="4484783"/>
                <a:ext cx="3456254" cy="369332"/>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𝑓</m:t>
                      </m:r>
                      <m:d>
                        <m:dPr>
                          <m:ctrlPr>
                            <a:rPr lang="en-GB" b="0" i="1" smtClean="0">
                              <a:latin typeface="Cambria Math" panose="02040503050406030204" pitchFamily="18" charset="0"/>
                            </a:rPr>
                          </m:ctrlPr>
                        </m:dPr>
                        <m:e>
                          <m:r>
                            <a:rPr lang="en-GB" b="0" i="1" smtClean="0">
                              <a:latin typeface="Cambria Math" panose="02040503050406030204" pitchFamily="18" charset="0"/>
                            </a:rPr>
                            <m:t>𝑡</m:t>
                          </m:r>
                        </m:e>
                      </m:d>
                      <m:r>
                        <a:rPr lang="en-GB" b="0" i="1" smtClean="0">
                          <a:latin typeface="Cambria Math" panose="02040503050406030204" pitchFamily="18" charset="0"/>
                        </a:rPr>
                        <m:t>= </m:t>
                      </m:r>
                      <m:r>
                        <a:rPr lang="en-GB" b="0" i="1" smtClean="0">
                          <a:latin typeface="Cambria Math" panose="02040503050406030204" pitchFamily="18" charset="0"/>
                        </a:rPr>
                        <m:t>𝑧</m:t>
                      </m:r>
                      <m:d>
                        <m:dPr>
                          <m:ctrlPr>
                            <a:rPr lang="en-GB" b="0" i="1" smtClean="0">
                              <a:latin typeface="Cambria Math" panose="02040503050406030204" pitchFamily="18" charset="0"/>
                            </a:rPr>
                          </m:ctrlPr>
                        </m:dPr>
                        <m:e>
                          <m:r>
                            <a:rPr lang="en-GB" b="0" i="1" smtClean="0">
                              <a:latin typeface="Cambria Math" panose="02040503050406030204" pitchFamily="18" charset="0"/>
                            </a:rPr>
                            <m:t>𝑡</m:t>
                          </m:r>
                        </m:e>
                      </m:d>
                      <m:r>
                        <a:rPr lang="en-GB" b="0" i="1" smtClean="0">
                          <a:latin typeface="Cambria Math" panose="02040503050406030204" pitchFamily="18" charset="0"/>
                        </a:rPr>
                        <m:t> ∗</m:t>
                      </m:r>
                      <m:r>
                        <a:rPr lang="en-GB" b="0" i="1" smtClean="0">
                          <a:latin typeface="Cambria Math" panose="02040503050406030204" pitchFamily="18" charset="0"/>
                        </a:rPr>
                        <m:t>𝑔</m:t>
                      </m:r>
                      <m:r>
                        <a:rPr lang="en-GB" b="0" i="1" smtClean="0">
                          <a:latin typeface="Cambria Math" panose="02040503050406030204" pitchFamily="18" charset="0"/>
                        </a:rPr>
                        <m:t>(</m:t>
                      </m:r>
                      <m:r>
                        <a:rPr lang="en-GB" b="0" i="1" smtClean="0">
                          <a:latin typeface="Cambria Math" panose="02040503050406030204" pitchFamily="18" charset="0"/>
                        </a:rPr>
                        <m:t>𝑡</m:t>
                      </m:r>
                      <m:r>
                        <a:rPr lang="en-GB" b="0" i="1" smtClean="0">
                          <a:latin typeface="Cambria Math" panose="02040503050406030204" pitchFamily="18" charset="0"/>
                        </a:rPr>
                        <m:t>)</m:t>
                      </m:r>
                    </m:oMath>
                  </m:oMathPara>
                </a14:m>
                <a:endParaRPr lang="en-US" dirty="0"/>
              </a:p>
            </p:txBody>
          </p:sp>
        </mc:Choice>
        <mc:Fallback xmlns="">
          <p:sp>
            <p:nvSpPr>
              <p:cNvPr id="9" name="TextBox 8">
                <a:extLst>
                  <a:ext uri="{FF2B5EF4-FFF2-40B4-BE49-F238E27FC236}">
                    <a16:creationId xmlns:a16="http://schemas.microsoft.com/office/drawing/2014/main" id="{89C8ECBD-375E-D246-95A6-FDC684D24724}"/>
                  </a:ext>
                </a:extLst>
              </p:cNvPr>
              <p:cNvSpPr txBox="1">
                <a:spLocks noRot="1" noChangeAspect="1" noMove="1" noResize="1" noEditPoints="1" noAdjustHandles="1" noChangeArrowheads="1" noChangeShapeType="1" noTextEdit="1"/>
              </p:cNvSpPr>
              <p:nvPr/>
            </p:nvSpPr>
            <p:spPr>
              <a:xfrm>
                <a:off x="489024" y="4484783"/>
                <a:ext cx="3456254" cy="369332"/>
              </a:xfrm>
              <a:prstGeom prst="rect">
                <a:avLst/>
              </a:prstGeom>
              <a:blipFill>
                <a:blip r:embed="rId5"/>
                <a:stretch>
                  <a:fillRect b="-13333"/>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370A1565-BF8A-5449-AE99-875FF4586302}"/>
              </a:ext>
            </a:extLst>
          </p:cNvPr>
          <p:cNvSpPr txBox="1"/>
          <p:nvPr/>
        </p:nvSpPr>
        <p:spPr>
          <a:xfrm>
            <a:off x="372188" y="5003056"/>
            <a:ext cx="3737475" cy="646331"/>
          </a:xfrm>
          <a:prstGeom prst="rect">
            <a:avLst/>
          </a:prstGeom>
          <a:noFill/>
        </p:spPr>
        <p:txBody>
          <a:bodyPr wrap="square">
            <a:spAutoFit/>
          </a:bodyPr>
          <a:lstStyle/>
          <a:p>
            <a:r>
              <a:rPr lang="en-GB" dirty="0"/>
              <a:t>Where g(t) is a rectangular pulse of 40 samples with magnitudes of 1/40.</a:t>
            </a:r>
            <a:endParaRPr lang="en-US" dirty="0"/>
          </a:p>
        </p:txBody>
      </p:sp>
    </p:spTree>
    <p:extLst>
      <p:ext uri="{BB962C8B-B14F-4D97-AF65-F5344CB8AC3E}">
        <p14:creationId xmlns:p14="http://schemas.microsoft.com/office/powerpoint/2010/main" val="2159453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Signal Processing</a:t>
            </a:r>
          </a:p>
        </p:txBody>
      </p:sp>
      <p:pic>
        <p:nvPicPr>
          <p:cNvPr id="5" name="Picture 4" descr="Chart&#10;&#10;Description automatically generated">
            <a:extLst>
              <a:ext uri="{FF2B5EF4-FFF2-40B4-BE49-F238E27FC236}">
                <a16:creationId xmlns:a16="http://schemas.microsoft.com/office/drawing/2014/main" id="{D9E93C7C-B935-E34B-BDE4-3FD2E68E77C4}"/>
              </a:ext>
            </a:extLst>
          </p:cNvPr>
          <p:cNvPicPr>
            <a:picLocks noChangeAspect="1"/>
          </p:cNvPicPr>
          <p:nvPr/>
        </p:nvPicPr>
        <p:blipFill>
          <a:blip r:embed="rId2"/>
          <a:stretch>
            <a:fillRect/>
          </a:stretch>
        </p:blipFill>
        <p:spPr>
          <a:xfrm>
            <a:off x="2447314" y="1634393"/>
            <a:ext cx="7323198" cy="3945174"/>
          </a:xfrm>
          <a:prstGeom prst="rect">
            <a:avLst/>
          </a:prstGeom>
        </p:spPr>
      </p:pic>
      <p:sp>
        <p:nvSpPr>
          <p:cNvPr id="8" name="TextBox 7">
            <a:extLst>
              <a:ext uri="{FF2B5EF4-FFF2-40B4-BE49-F238E27FC236}">
                <a16:creationId xmlns:a16="http://schemas.microsoft.com/office/drawing/2014/main" id="{6848610B-0794-E447-A866-038A8E0C9428}"/>
              </a:ext>
            </a:extLst>
          </p:cNvPr>
          <p:cNvSpPr txBox="1"/>
          <p:nvPr/>
        </p:nvSpPr>
        <p:spPr>
          <a:xfrm>
            <a:off x="1429502" y="5774808"/>
            <a:ext cx="10002593" cy="369332"/>
          </a:xfrm>
          <a:prstGeom prst="rect">
            <a:avLst/>
          </a:prstGeom>
          <a:noFill/>
        </p:spPr>
        <p:txBody>
          <a:bodyPr wrap="square">
            <a:spAutoFit/>
          </a:bodyPr>
          <a:lstStyle/>
          <a:p>
            <a:r>
              <a:rPr lang="en-GB" dirty="0"/>
              <a:t>On the signal f(t) generated a value of 0.3 was used as a threshold to classify step vs no-step.</a:t>
            </a:r>
          </a:p>
        </p:txBody>
      </p:sp>
    </p:spTree>
    <p:extLst>
      <p:ext uri="{BB962C8B-B14F-4D97-AF65-F5344CB8AC3E}">
        <p14:creationId xmlns:p14="http://schemas.microsoft.com/office/powerpoint/2010/main" val="3398978516"/>
      </p:ext>
    </p:extLst>
  </p:cSld>
  <p:clrMapOvr>
    <a:masterClrMapping/>
  </p:clrMapOvr>
</p:sld>
</file>

<file path=ppt/theme/theme1.xml><?xml version="1.0" encoding="utf-8"?>
<a:theme xmlns:a="http://schemas.openxmlformats.org/drawingml/2006/main" name="Title Slide">
  <a:themeElements>
    <a:clrScheme name="NURVV Template">
      <a:dk1>
        <a:srgbClr val="111835"/>
      </a:dk1>
      <a:lt1>
        <a:srgbClr val="FFFFFF"/>
      </a:lt1>
      <a:dk2>
        <a:srgbClr val="111835"/>
      </a:dk2>
      <a:lt2>
        <a:srgbClr val="FFFFFF"/>
      </a:lt2>
      <a:accent1>
        <a:srgbClr val="111835"/>
      </a:accent1>
      <a:accent2>
        <a:srgbClr val="D1D0D6"/>
      </a:accent2>
      <a:accent3>
        <a:srgbClr val="F1F3F4"/>
      </a:accent3>
      <a:accent4>
        <a:srgbClr val="0074F4"/>
      </a:accent4>
      <a:accent5>
        <a:srgbClr val="FF008E"/>
      </a:accent5>
      <a:accent6>
        <a:srgbClr val="00EBDB"/>
      </a:accent6>
      <a:hlink>
        <a:srgbClr val="0074F4"/>
      </a:hlink>
      <a:folHlink>
        <a:srgbClr val="0074F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hapter Slide">
  <a:themeElements>
    <a:clrScheme name="NURVV Template">
      <a:dk1>
        <a:srgbClr val="111835"/>
      </a:dk1>
      <a:lt1>
        <a:srgbClr val="FFFFFF"/>
      </a:lt1>
      <a:dk2>
        <a:srgbClr val="111835"/>
      </a:dk2>
      <a:lt2>
        <a:srgbClr val="FFFFFF"/>
      </a:lt2>
      <a:accent1>
        <a:srgbClr val="111835"/>
      </a:accent1>
      <a:accent2>
        <a:srgbClr val="D1D0D6"/>
      </a:accent2>
      <a:accent3>
        <a:srgbClr val="F1F3F4"/>
      </a:accent3>
      <a:accent4>
        <a:srgbClr val="0074F4"/>
      </a:accent4>
      <a:accent5>
        <a:srgbClr val="FF008E"/>
      </a:accent5>
      <a:accent6>
        <a:srgbClr val="00EBDB"/>
      </a:accent6>
      <a:hlink>
        <a:srgbClr val="0074F4"/>
      </a:hlink>
      <a:folHlink>
        <a:srgbClr val="0074F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ank you page">
  <a:themeElements>
    <a:clrScheme name="NURVV Template">
      <a:dk1>
        <a:srgbClr val="111835"/>
      </a:dk1>
      <a:lt1>
        <a:srgbClr val="FFFFFF"/>
      </a:lt1>
      <a:dk2>
        <a:srgbClr val="111835"/>
      </a:dk2>
      <a:lt2>
        <a:srgbClr val="FFFFFF"/>
      </a:lt2>
      <a:accent1>
        <a:srgbClr val="111835"/>
      </a:accent1>
      <a:accent2>
        <a:srgbClr val="D1D0D6"/>
      </a:accent2>
      <a:accent3>
        <a:srgbClr val="F1F3F4"/>
      </a:accent3>
      <a:accent4>
        <a:srgbClr val="0074F4"/>
      </a:accent4>
      <a:accent5>
        <a:srgbClr val="FF008E"/>
      </a:accent5>
      <a:accent6>
        <a:srgbClr val="00EBDB"/>
      </a:accent6>
      <a:hlink>
        <a:srgbClr val="0074F4"/>
      </a:hlink>
      <a:folHlink>
        <a:srgbClr val="0074F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Light">
  <a:themeElements>
    <a:clrScheme name="NURVV Template">
      <a:dk1>
        <a:srgbClr val="111835"/>
      </a:dk1>
      <a:lt1>
        <a:srgbClr val="FFFFFF"/>
      </a:lt1>
      <a:dk2>
        <a:srgbClr val="111835"/>
      </a:dk2>
      <a:lt2>
        <a:srgbClr val="FFFFFF"/>
      </a:lt2>
      <a:accent1>
        <a:srgbClr val="111835"/>
      </a:accent1>
      <a:accent2>
        <a:srgbClr val="D1D0D6"/>
      </a:accent2>
      <a:accent3>
        <a:srgbClr val="F1F3F4"/>
      </a:accent3>
      <a:accent4>
        <a:srgbClr val="0074F4"/>
      </a:accent4>
      <a:accent5>
        <a:srgbClr val="FF008E"/>
      </a:accent5>
      <a:accent6>
        <a:srgbClr val="00EBDB"/>
      </a:accent6>
      <a:hlink>
        <a:srgbClr val="0074F4"/>
      </a:hlink>
      <a:folHlink>
        <a:srgbClr val="0074F4"/>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10294</TotalTime>
  <Words>997</Words>
  <Application>Microsoft Macintosh PowerPoint</Application>
  <PresentationFormat>Widescreen</PresentationFormat>
  <Paragraphs>99</Paragraphs>
  <Slides>18</Slides>
  <Notes>1</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18</vt:i4>
      </vt:variant>
    </vt:vector>
  </HeadingPairs>
  <TitlesOfParts>
    <vt:vector size="25" baseType="lpstr">
      <vt:lpstr>Arial</vt:lpstr>
      <vt:lpstr>Calibri</vt:lpstr>
      <vt:lpstr>Cambria Math</vt:lpstr>
      <vt:lpstr>Title Slide</vt:lpstr>
      <vt:lpstr>Chapter Slide</vt:lpstr>
      <vt:lpstr>Thank you page</vt:lpstr>
      <vt:lpstr>Light</vt:lpstr>
      <vt:lpstr>Step Detection using SVM on NURVV Trackers</vt:lpstr>
      <vt:lpstr>NURVV TRACKERS AND DATA</vt:lpstr>
      <vt:lpstr>NURVV TRACKERS AND DATA</vt:lpstr>
      <vt:lpstr>NURVV TRACKERS AND DATA</vt:lpstr>
      <vt:lpstr>LABELLING DATA FOR A SUPERVISED PROBLEM</vt:lpstr>
      <vt:lpstr>LABELLING DATA FOR A SUPERVISED PROBLEM</vt:lpstr>
      <vt:lpstr>LABELLING DATA FOR A SUPERVISED PROBLEM</vt:lpstr>
      <vt:lpstr>LABELLING DATA FOR A SUPERVISED PROBLEM</vt:lpstr>
      <vt:lpstr>LABELLING DATA FOR A SUPERVISED PROBLEM</vt:lpstr>
      <vt:lpstr>LABELLING DATA FOR A SUPERVISED PROBLEM</vt:lpstr>
      <vt:lpstr>SVM FOR CLASSIFICATION</vt:lpstr>
      <vt:lpstr>SVM FOR CLASSIFICATION</vt:lpstr>
      <vt:lpstr>SVM FOR CLASSIFICATION</vt:lpstr>
      <vt:lpstr>SVM FOR CLASSIFICATION</vt:lpstr>
      <vt:lpstr>ENSEMBLE SVM MODEL FOR STEP DETECTION</vt:lpstr>
      <vt:lpstr>RESULTS</vt:lpstr>
      <vt:lpstr>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Lucas Savioux</dc:creator>
  <cp:lastModifiedBy>Didier  Lopes</cp:lastModifiedBy>
  <cp:revision>140</cp:revision>
  <dcterms:created xsi:type="dcterms:W3CDTF">2020-07-29T11:18:53Z</dcterms:created>
  <dcterms:modified xsi:type="dcterms:W3CDTF">2021-12-13T20:06:25Z</dcterms:modified>
</cp:coreProperties>
</file>

<file path=docProps/thumbnail.jpeg>
</file>